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9" r:id="rId1"/>
  </p:sldMasterIdLst>
  <p:sldIdLst>
    <p:sldId id="256" r:id="rId2"/>
    <p:sldId id="257" r:id="rId3"/>
    <p:sldId id="258" r:id="rId4"/>
    <p:sldId id="259" r:id="rId5"/>
    <p:sldId id="260" r:id="rId6"/>
    <p:sldId id="263" r:id="rId7"/>
    <p:sldId id="264" r:id="rId8"/>
    <p:sldId id="265" r:id="rId9"/>
    <p:sldId id="266" r:id="rId10"/>
    <p:sldId id="267" r:id="rId11"/>
    <p:sldId id="268" r:id="rId12"/>
    <p:sldId id="269" r:id="rId13"/>
    <p:sldId id="261" r:id="rId14"/>
    <p:sldId id="262" r:id="rId15"/>
  </p:sldIdLst>
  <p:sldSz cx="12192000" cy="6858000"/>
  <p:notesSz cx="6858000" cy="9144000"/>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0" d="100"/>
          <a:sy n="110" d="100"/>
        </p:scale>
        <p:origin x="59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2.png>
</file>

<file path=ppt/media/image3.png>
</file>

<file path=ppt/media/image4.pn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ru-RU" smtClean="0"/>
              <a:t>Образец заголовка</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ru-RU" smtClean="0"/>
              <a:t>Образец подзаголовка</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07F575E-6436-475C-9422-1585B21249A7}" type="datetimeFigureOut">
              <a:rPr lang="ru-RU" smtClean="0"/>
              <a:t>03.12.2020</a:t>
            </a:fld>
            <a:endParaRPr lang="ru-RU"/>
          </a:p>
        </p:txBody>
      </p:sp>
      <p:sp>
        <p:nvSpPr>
          <p:cNvPr id="5" name="Footer Placeholder 4"/>
          <p:cNvSpPr>
            <a:spLocks noGrp="1"/>
          </p:cNvSpPr>
          <p:nvPr>
            <p:ph type="ftr" sz="quarter" idx="11"/>
          </p:nvPr>
        </p:nvSpPr>
        <p:spPr>
          <a:xfrm>
            <a:off x="1876424" y="5410201"/>
            <a:ext cx="5124886" cy="365125"/>
          </a:xfrm>
        </p:spPr>
        <p:txBody>
          <a:bodyPr/>
          <a:lstStyle/>
          <a:p>
            <a:endParaRPr lang="ru-RU"/>
          </a:p>
        </p:txBody>
      </p:sp>
      <p:sp>
        <p:nvSpPr>
          <p:cNvPr id="6" name="Slide Number Placeholder 5"/>
          <p:cNvSpPr>
            <a:spLocks noGrp="1"/>
          </p:cNvSpPr>
          <p:nvPr>
            <p:ph type="sldNum" sz="quarter" idx="12"/>
          </p:nvPr>
        </p:nvSpPr>
        <p:spPr>
          <a:xfrm>
            <a:off x="9896911" y="5410199"/>
            <a:ext cx="771089" cy="365125"/>
          </a:xfrm>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39425386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ru-RU" smtClean="0"/>
              <a:t>Вставка рисунка</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36697137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ru-RU" smtClean="0"/>
              <a:t>Образец заголовка</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41780069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ru-RU" smtClean="0"/>
              <a:t>Образец заголовка</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74049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ru-RU" smtClean="0"/>
              <a:t>Образец заголовка</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7516697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Три колонки">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ru-RU" smtClean="0"/>
              <a:t>Образец заголовка</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3" name="Date Placeholder 2"/>
          <p:cNvSpPr>
            <a:spLocks noGrp="1"/>
          </p:cNvSpPr>
          <p:nvPr>
            <p:ph type="dt" sz="half" idx="10"/>
          </p:nvPr>
        </p:nvSpPr>
        <p:spPr/>
        <p:txBody>
          <a:bodyPr/>
          <a:lstStyle/>
          <a:p>
            <a:fld id="{807F575E-6436-475C-9422-1585B21249A7}" type="datetimeFigureOut">
              <a:rPr lang="ru-RU" smtClean="0"/>
              <a:t>03.12.2020</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353466376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Столбец с тремя рисунками">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ru-RU" smtClean="0"/>
              <a:t>Образец заголовка</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ru-RU" smtClean="0"/>
              <a:t>Вставка рисунка</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ru-RU" smtClean="0"/>
              <a:t>Вставка рисунка</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ru-RU" smtClean="0"/>
              <a:t>Вставка рисунка</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3" name="Date Placeholder 2"/>
          <p:cNvSpPr>
            <a:spLocks noGrp="1"/>
          </p:cNvSpPr>
          <p:nvPr>
            <p:ph type="dt" sz="half" idx="10"/>
          </p:nvPr>
        </p:nvSpPr>
        <p:spPr/>
        <p:txBody>
          <a:bodyPr/>
          <a:lstStyle/>
          <a:p>
            <a:fld id="{807F575E-6436-475C-9422-1585B21249A7}" type="datetimeFigureOut">
              <a:rPr lang="ru-RU" smtClean="0"/>
              <a:t>03.12.2020</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1594973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807F575E-6436-475C-9422-1585B21249A7}" type="datetimeFigureOut">
              <a:rPr lang="ru-RU" smtClean="0"/>
              <a:t>03.12.2020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20808249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807F575E-6436-475C-9422-1585B21249A7}" type="datetimeFigureOut">
              <a:rPr lang="ru-RU" smtClean="0"/>
              <a:t>03.12.2020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38890364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807F575E-6436-475C-9422-1585B21249A7}" type="datetimeFigureOut">
              <a:rPr lang="ru-RU" smtClean="0"/>
              <a:t>03.12.2020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1342504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ru-RU" smtClean="0"/>
              <a:t>Образец заголовка</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807F575E-6436-475C-9422-1585B21249A7}" type="datetimeFigureOut">
              <a:rPr lang="ru-RU" smtClean="0"/>
              <a:t>03.12.2020</a:t>
            </a:fld>
            <a:endParaRPr lang="ru-RU"/>
          </a:p>
        </p:txBody>
      </p:sp>
      <p:sp>
        <p:nvSpPr>
          <p:cNvPr id="5" name="Footer Placeholder 4"/>
          <p:cNvSpPr>
            <a:spLocks noGrp="1"/>
          </p:cNvSpPr>
          <p:nvPr>
            <p:ph type="ftr" sz="quarter" idx="11"/>
          </p:nvPr>
        </p:nvSpPr>
        <p:spPr/>
        <p:txBody>
          <a:bodyPr/>
          <a:lstStyle/>
          <a:p>
            <a:endParaRPr lang="ru-RU"/>
          </a:p>
        </p:txBody>
      </p:sp>
      <p:sp>
        <p:nvSpPr>
          <p:cNvPr id="6" name="Slide Number Placeholder 5"/>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2859974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1627476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ru-RU" smtClean="0"/>
              <a:t>Образец заголовка</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1141410" y="3073397"/>
            <a:ext cx="4878391" cy="2717801"/>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6172200" y="3073397"/>
            <a:ext cx="4875210" cy="2717801"/>
          </a:xfrm>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807F575E-6436-475C-9422-1585B21249A7}" type="datetimeFigureOut">
              <a:rPr lang="ru-RU" smtClean="0"/>
              <a:t>03.12.2020</a:t>
            </a:fld>
            <a:endParaRPr lang="ru-RU"/>
          </a:p>
        </p:txBody>
      </p:sp>
      <p:sp>
        <p:nvSpPr>
          <p:cNvPr id="8" name="Footer Placeholder 7"/>
          <p:cNvSpPr>
            <a:spLocks noGrp="1"/>
          </p:cNvSpPr>
          <p:nvPr>
            <p:ph type="ftr" sz="quarter" idx="11"/>
          </p:nvPr>
        </p:nvSpPr>
        <p:spPr/>
        <p:txBody>
          <a:bodyPr/>
          <a:lstStyle/>
          <a:p>
            <a:endParaRPr lang="ru-RU"/>
          </a:p>
        </p:txBody>
      </p:sp>
      <p:sp>
        <p:nvSpPr>
          <p:cNvPr id="9" name="Slide Number Placeholder 8"/>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947798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807F575E-6436-475C-9422-1585B21249A7}" type="datetimeFigureOut">
              <a:rPr lang="ru-RU" smtClean="0"/>
              <a:t>03.12.2020</a:t>
            </a:fld>
            <a:endParaRPr lang="ru-RU"/>
          </a:p>
        </p:txBody>
      </p:sp>
      <p:sp>
        <p:nvSpPr>
          <p:cNvPr id="4" name="Footer Placeholder 3"/>
          <p:cNvSpPr>
            <a:spLocks noGrp="1"/>
          </p:cNvSpPr>
          <p:nvPr>
            <p:ph type="ftr" sz="quarter" idx="11"/>
          </p:nvPr>
        </p:nvSpPr>
        <p:spPr/>
        <p:txBody>
          <a:bodyPr/>
          <a:lstStyle/>
          <a:p>
            <a:endParaRPr lang="ru-RU"/>
          </a:p>
        </p:txBody>
      </p:sp>
      <p:sp>
        <p:nvSpPr>
          <p:cNvPr id="5" name="Slide Number Placeholder 4"/>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4661296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07F575E-6436-475C-9422-1585B21249A7}" type="datetimeFigureOut">
              <a:rPr lang="ru-RU" smtClean="0"/>
              <a:t>03.12.2020</a:t>
            </a:fld>
            <a:endParaRPr lang="ru-RU"/>
          </a:p>
        </p:txBody>
      </p:sp>
      <p:sp>
        <p:nvSpPr>
          <p:cNvPr id="3" name="Footer Placeholder 2"/>
          <p:cNvSpPr>
            <a:spLocks noGrp="1"/>
          </p:cNvSpPr>
          <p:nvPr>
            <p:ph type="ftr" sz="quarter" idx="11"/>
          </p:nvPr>
        </p:nvSpPr>
        <p:spPr/>
        <p:txBody>
          <a:bodyPr/>
          <a:lstStyle/>
          <a:p>
            <a:endParaRPr lang="ru-RU"/>
          </a:p>
        </p:txBody>
      </p:sp>
      <p:sp>
        <p:nvSpPr>
          <p:cNvPr id="4" name="Slide Number Placeholder 3"/>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2122718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ru-RU" smtClean="0"/>
              <a:t>Образец заголовка</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3286231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ru-RU" smtClean="0"/>
              <a:t>Образец заголовка</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ru-RU" smtClean="0"/>
              <a:t>Вставка рисунка</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ru-RU" smtClean="0"/>
              <a:t>Образец текста</a:t>
            </a:r>
          </a:p>
        </p:txBody>
      </p:sp>
      <p:sp>
        <p:nvSpPr>
          <p:cNvPr id="5" name="Date Placeholder 4"/>
          <p:cNvSpPr>
            <a:spLocks noGrp="1"/>
          </p:cNvSpPr>
          <p:nvPr>
            <p:ph type="dt" sz="half" idx="10"/>
          </p:nvPr>
        </p:nvSpPr>
        <p:spPr/>
        <p:txBody>
          <a:bodyPr/>
          <a:lstStyle/>
          <a:p>
            <a:fld id="{807F575E-6436-475C-9422-1585B21249A7}" type="datetimeFigureOut">
              <a:rPr lang="ru-RU" smtClean="0"/>
              <a:t>03.12.2020</a:t>
            </a:fld>
            <a:endParaRPr lang="ru-RU"/>
          </a:p>
        </p:txBody>
      </p:sp>
      <p:sp>
        <p:nvSpPr>
          <p:cNvPr id="6" name="Footer Placeholder 5"/>
          <p:cNvSpPr>
            <a:spLocks noGrp="1"/>
          </p:cNvSpPr>
          <p:nvPr>
            <p:ph type="ftr" sz="quarter" idx="11"/>
          </p:nvPr>
        </p:nvSpPr>
        <p:spPr/>
        <p:txBody>
          <a:bodyPr/>
          <a:lstStyle/>
          <a:p>
            <a:endParaRPr lang="ru-RU"/>
          </a:p>
        </p:txBody>
      </p:sp>
      <p:sp>
        <p:nvSpPr>
          <p:cNvPr id="7" name="Slide Number Placeholder 6"/>
          <p:cNvSpPr>
            <a:spLocks noGrp="1"/>
          </p:cNvSpPr>
          <p:nvPr>
            <p:ph type="sldNum" sz="quarter" idx="12"/>
          </p:nvPr>
        </p:nvSpPr>
        <p:spPr/>
        <p:txBody>
          <a:bodyPr/>
          <a:lstStyle/>
          <a:p>
            <a:fld id="{C00AE127-D34F-4C85-8CB1-2FA81E710BA8}" type="slidenum">
              <a:rPr lang="ru-RU" smtClean="0"/>
              <a:t>‹#›</a:t>
            </a:fld>
            <a:endParaRPr lang="ru-RU"/>
          </a:p>
        </p:txBody>
      </p:sp>
    </p:spTree>
    <p:extLst>
      <p:ext uri="{BB962C8B-B14F-4D97-AF65-F5344CB8AC3E}">
        <p14:creationId xmlns:p14="http://schemas.microsoft.com/office/powerpoint/2010/main" val="13815814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07F575E-6436-475C-9422-1585B21249A7}" type="datetimeFigureOut">
              <a:rPr lang="ru-RU" smtClean="0"/>
              <a:t>03.12.2020</a:t>
            </a:fld>
            <a:endParaRPr lang="ru-RU"/>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ru-RU"/>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00AE127-D34F-4C85-8CB1-2FA81E710BA8}" type="slidenum">
              <a:rPr lang="ru-RU" smtClean="0"/>
              <a:t>‹#›</a:t>
            </a:fld>
            <a:endParaRPr lang="ru-RU"/>
          </a:p>
        </p:txBody>
      </p:sp>
    </p:spTree>
    <p:extLst>
      <p:ext uri="{BB962C8B-B14F-4D97-AF65-F5344CB8AC3E}">
        <p14:creationId xmlns:p14="http://schemas.microsoft.com/office/powerpoint/2010/main" val="2332109566"/>
      </p:ext>
    </p:extLst>
  </p:cSld>
  <p:clrMap bg1="dk1" tx1="lt1" bg2="dk2" tx2="lt2" accent1="accent1" accent2="accent2" accent3="accent3" accent4="accent4" accent5="accent5" accent6="accent6" hlink="hlink" folHlink="folHlink"/>
  <p:sldLayoutIdLst>
    <p:sldLayoutId id="2147483870" r:id="rId1"/>
    <p:sldLayoutId id="2147483871" r:id="rId2"/>
    <p:sldLayoutId id="2147483872" r:id="rId3"/>
    <p:sldLayoutId id="2147483873" r:id="rId4"/>
    <p:sldLayoutId id="2147483874" r:id="rId5"/>
    <p:sldLayoutId id="2147483875" r:id="rId6"/>
    <p:sldLayoutId id="2147483876" r:id="rId7"/>
    <p:sldLayoutId id="2147483877" r:id="rId8"/>
    <p:sldLayoutId id="2147483878" r:id="rId9"/>
    <p:sldLayoutId id="2147483879" r:id="rId10"/>
    <p:sldLayoutId id="2147483880" r:id="rId11"/>
    <p:sldLayoutId id="2147483881" r:id="rId12"/>
    <p:sldLayoutId id="2147483882" r:id="rId13"/>
    <p:sldLayoutId id="2147483883" r:id="rId14"/>
    <p:sldLayoutId id="2147483884" r:id="rId15"/>
    <p:sldLayoutId id="2147483885" r:id="rId16"/>
    <p:sldLayoutId id="2147483886"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712448" y="1792923"/>
            <a:ext cx="8791575" cy="2387600"/>
          </a:xfrm>
        </p:spPr>
        <p:txBody>
          <a:bodyPr>
            <a:normAutofit fontScale="90000"/>
          </a:bodyPr>
          <a:lstStyle/>
          <a:p>
            <a:pPr algn="just"/>
            <a:r>
              <a:rPr lang="ru-RU" sz="4800" dirty="0" err="1">
                <a:ln w="0"/>
                <a:effectLst>
                  <a:outerShdw blurRad="38100" dist="25400" dir="5400000" algn="ctr" rotWithShape="0">
                    <a:srgbClr val="6E747A">
                      <a:alpha val="43000"/>
                    </a:srgbClr>
                  </a:outerShdw>
                </a:effectLst>
                <a:latin typeface="Montserrat Light" panose="00000400000000000000" pitchFamily="2" charset="-52"/>
              </a:rPr>
              <a:t>Дослідження</a:t>
            </a:r>
            <a:r>
              <a:rPr lang="ru-RU" sz="4800" dirty="0">
                <a:ln w="0"/>
                <a:effectLst>
                  <a:outerShdw blurRad="38100" dist="25400" dir="5400000" algn="ctr" rotWithShape="0">
                    <a:srgbClr val="6E747A">
                      <a:alpha val="43000"/>
                    </a:srgbClr>
                  </a:outerShdw>
                </a:effectLst>
                <a:latin typeface="Montserrat Light" panose="00000400000000000000" pitchFamily="2" charset="-52"/>
              </a:rPr>
              <a:t>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методів</a:t>
            </a:r>
            <a:r>
              <a:rPr lang="ru-RU" sz="4800" dirty="0">
                <a:ln w="0"/>
                <a:effectLst>
                  <a:outerShdw blurRad="38100" dist="25400" dir="5400000" algn="ctr" rotWithShape="0">
                    <a:srgbClr val="6E747A">
                      <a:alpha val="43000"/>
                    </a:srgbClr>
                  </a:outerShdw>
                </a:effectLst>
                <a:latin typeface="Montserrat Light" panose="00000400000000000000" pitchFamily="2" charset="-52"/>
              </a:rPr>
              <a:t>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захисту</a:t>
            </a:r>
            <a:r>
              <a:rPr lang="ru-RU" sz="4800" dirty="0">
                <a:ln w="0"/>
                <a:effectLst>
                  <a:outerShdw blurRad="38100" dist="25400" dir="5400000" algn="ctr" rotWithShape="0">
                    <a:srgbClr val="6E747A">
                      <a:alpha val="43000"/>
                    </a:srgbClr>
                  </a:outerShdw>
                </a:effectLst>
                <a:latin typeface="Montserrat Light" panose="00000400000000000000" pitchFamily="2" charset="-52"/>
              </a:rPr>
              <a:t> веб-</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сервісу</a:t>
            </a:r>
            <a:r>
              <a:rPr lang="ru-RU" sz="4800" dirty="0">
                <a:ln w="0"/>
                <a:effectLst>
                  <a:outerShdw blurRad="38100" dist="25400" dir="5400000" algn="ctr" rotWithShape="0">
                    <a:srgbClr val="6E747A">
                      <a:alpha val="43000"/>
                    </a:srgbClr>
                  </a:outerShdw>
                </a:effectLst>
                <a:latin typeface="Montserrat Light" panose="00000400000000000000" pitchFamily="2" charset="-52"/>
              </a:rPr>
              <a:t> для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хмарного</a:t>
            </a:r>
            <a:r>
              <a:rPr lang="ru-RU" sz="4800" dirty="0">
                <a:ln w="0"/>
                <a:effectLst>
                  <a:outerShdw blurRad="38100" dist="25400" dir="5400000" algn="ctr" rotWithShape="0">
                    <a:srgbClr val="6E747A">
                      <a:alpha val="43000"/>
                    </a:srgbClr>
                  </a:outerShdw>
                </a:effectLst>
                <a:latin typeface="Montserrat Light" panose="00000400000000000000" pitchFamily="2" charset="-52"/>
              </a:rPr>
              <a:t>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зберігання</a:t>
            </a:r>
            <a:r>
              <a:rPr lang="ru-RU" sz="4800" dirty="0">
                <a:ln w="0"/>
                <a:effectLst>
                  <a:outerShdw blurRad="38100" dist="25400" dir="5400000" algn="ctr" rotWithShape="0">
                    <a:srgbClr val="6E747A">
                      <a:alpha val="43000"/>
                    </a:srgbClr>
                  </a:outerShdw>
                </a:effectLst>
                <a:latin typeface="Montserrat Light" panose="00000400000000000000" pitchFamily="2" charset="-52"/>
              </a:rPr>
              <a:t> та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обміну</a:t>
            </a:r>
            <a:r>
              <a:rPr lang="ru-RU" sz="4800" dirty="0">
                <a:ln w="0"/>
                <a:effectLst>
                  <a:outerShdw blurRad="38100" dist="25400" dir="5400000" algn="ctr" rotWithShape="0">
                    <a:srgbClr val="6E747A">
                      <a:alpha val="43000"/>
                    </a:srgbClr>
                  </a:outerShdw>
                </a:effectLst>
                <a:latin typeface="Montserrat Light" panose="00000400000000000000" pitchFamily="2" charset="-52"/>
              </a:rPr>
              <a:t> </a:t>
            </a:r>
            <a:r>
              <a:rPr lang="ru-RU" sz="4800" dirty="0" err="1">
                <a:ln w="0"/>
                <a:effectLst>
                  <a:outerShdw blurRad="38100" dist="25400" dir="5400000" algn="ctr" rotWithShape="0">
                    <a:srgbClr val="6E747A">
                      <a:alpha val="43000"/>
                    </a:srgbClr>
                  </a:outerShdw>
                </a:effectLst>
                <a:latin typeface="Montserrat Light" panose="00000400000000000000" pitchFamily="2" charset="-52"/>
              </a:rPr>
              <a:t>файлів</a:t>
            </a:r>
            <a:endParaRPr lang="en-US" sz="4800" cap="none" dirty="0">
              <a:ln w="0"/>
              <a:solidFill>
                <a:schemeClr val="accent1"/>
              </a:solidFill>
              <a:effectLst>
                <a:outerShdw blurRad="38100" dist="25400" dir="5400000" algn="ctr" rotWithShape="0">
                  <a:srgbClr val="6E747A">
                    <a:alpha val="43000"/>
                  </a:srgbClr>
                </a:outerShdw>
              </a:effectLst>
              <a:latin typeface="Montserrat Light" panose="00000400000000000000" pitchFamily="2" charset="-52"/>
            </a:endParaRPr>
          </a:p>
        </p:txBody>
      </p:sp>
      <p:sp>
        <p:nvSpPr>
          <p:cNvPr id="3" name="Subtitle 2"/>
          <p:cNvSpPr>
            <a:spLocks noGrp="1"/>
          </p:cNvSpPr>
          <p:nvPr>
            <p:ph type="subTitle" idx="1"/>
          </p:nvPr>
        </p:nvSpPr>
        <p:spPr>
          <a:xfrm>
            <a:off x="3458532" y="5153707"/>
            <a:ext cx="8045491" cy="1086237"/>
          </a:xfrm>
        </p:spPr>
        <p:txBody>
          <a:bodyPr>
            <a:normAutofit/>
          </a:bodyPr>
          <a:lstStyle/>
          <a:p>
            <a:pPr algn="just"/>
            <a:r>
              <a:rPr lang="uk-UA" dirty="0" smtClean="0">
                <a:ln w="0"/>
                <a:solidFill>
                  <a:schemeClr val="tx1"/>
                </a:solidFill>
                <a:effectLst>
                  <a:outerShdw blurRad="38100" dist="19050" dir="2700000" algn="tl" rotWithShape="0">
                    <a:schemeClr val="dk1">
                      <a:alpha val="40000"/>
                    </a:schemeClr>
                  </a:outerShdw>
                </a:effectLst>
                <a:latin typeface="Montserrat Light" panose="00000400000000000000" pitchFamily="2" charset="-52"/>
              </a:rPr>
              <a:t>Виконала: студент гр. КІТ-М119б Щербініна Є.М.</a:t>
            </a:r>
          </a:p>
          <a:p>
            <a:pPr algn="just"/>
            <a:r>
              <a:rPr lang="uk-UA" dirty="0" smtClean="0">
                <a:ln w="0"/>
                <a:solidFill>
                  <a:schemeClr val="tx1"/>
                </a:solidFill>
                <a:effectLst>
                  <a:outerShdw blurRad="38100" dist="19050" dir="2700000" algn="tl" rotWithShape="0">
                    <a:schemeClr val="dk1">
                      <a:alpha val="40000"/>
                    </a:schemeClr>
                  </a:outerShdw>
                </a:effectLst>
                <a:latin typeface="Montserrat Light" panose="00000400000000000000" pitchFamily="2" charset="-52"/>
              </a:rPr>
              <a:t>Керівник: проф. </a:t>
            </a:r>
            <a:r>
              <a:rPr lang="uk-UA" dirty="0" err="1" smtClean="0">
                <a:ln w="0"/>
                <a:solidFill>
                  <a:schemeClr val="tx1"/>
                </a:solidFill>
                <a:effectLst>
                  <a:outerShdw blurRad="38100" dist="19050" dir="2700000" algn="tl" rotWithShape="0">
                    <a:schemeClr val="dk1">
                      <a:alpha val="40000"/>
                    </a:schemeClr>
                  </a:outerShdw>
                </a:effectLst>
                <a:latin typeface="Montserrat Light" panose="00000400000000000000" pitchFamily="2" charset="-52"/>
              </a:rPr>
              <a:t>Філоненко</a:t>
            </a:r>
            <a:r>
              <a:rPr lang="uk-UA" dirty="0" smtClean="0">
                <a:ln w="0"/>
                <a:solidFill>
                  <a:schemeClr val="tx1"/>
                </a:solidFill>
                <a:effectLst>
                  <a:outerShdw blurRad="38100" dist="19050" dir="2700000" algn="tl" rotWithShape="0">
                    <a:schemeClr val="dk1">
                      <a:alpha val="40000"/>
                    </a:schemeClr>
                  </a:outerShdw>
                </a:effectLst>
                <a:latin typeface="Montserrat Light" panose="00000400000000000000" pitchFamily="2" charset="-52"/>
              </a:rPr>
              <a:t> А.М.</a:t>
            </a:r>
            <a:endParaRPr lang="en-US" dirty="0">
              <a:ln w="0"/>
              <a:solidFill>
                <a:schemeClr val="tx1"/>
              </a:solidFill>
              <a:effectLst>
                <a:outerShdw blurRad="38100" dist="19050" dir="2700000" algn="tl" rotWithShape="0">
                  <a:schemeClr val="dk1">
                    <a:alpha val="40000"/>
                  </a:schemeClr>
                </a:outerShdw>
              </a:effectLst>
              <a:latin typeface="Montserrat Light" panose="00000400000000000000" pitchFamily="2" charset="-52"/>
            </a:endParaRPr>
          </a:p>
        </p:txBody>
      </p:sp>
    </p:spTree>
    <p:extLst>
      <p:ext uri="{BB962C8B-B14F-4D97-AF65-F5344CB8AC3E}">
        <p14:creationId xmlns:p14="http://schemas.microsoft.com/office/powerpoint/2010/main" val="142416337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141413" y="209215"/>
            <a:ext cx="9905998" cy="1009985"/>
          </a:xfrm>
        </p:spPr>
        <p:txBody>
          <a:bodyPr>
            <a:normAutofit fontScale="90000"/>
          </a:bodyPr>
          <a:lstStyle/>
          <a:p>
            <a:pPr algn="ctr"/>
            <a:r>
              <a:rPr lang="uk-UA" dirty="0" smtClean="0">
                <a:latin typeface="Montserrat Medium" panose="00000600000000000000" pitchFamily="2" charset="-52"/>
              </a:rPr>
              <a:t>Сторінка перегляду власних файлів</a:t>
            </a:r>
            <a:endParaRPr lang="en-US" dirty="0">
              <a:latin typeface="Montserrat Medium" panose="00000600000000000000" pitchFamily="2" charset="-52"/>
            </a:endParaRPr>
          </a:p>
        </p:txBody>
      </p:sp>
      <p:pic>
        <p:nvPicPr>
          <p:cNvPr id="5" name="Picture 2"/>
          <p:cNvPicPr>
            <a:picLocks noChangeAspect="1"/>
          </p:cNvPicPr>
          <p:nvPr/>
        </p:nvPicPr>
        <p:blipFill>
          <a:blip r:embed="rId2"/>
          <a:stretch>
            <a:fillRect/>
          </a:stretch>
        </p:blipFill>
        <p:spPr>
          <a:xfrm>
            <a:off x="1339827" y="1219200"/>
            <a:ext cx="9509170" cy="4625120"/>
          </a:xfrm>
          <a:prstGeom prst="rect">
            <a:avLst/>
          </a:prstGeom>
        </p:spPr>
      </p:pic>
    </p:spTree>
    <p:extLst>
      <p:ext uri="{BB962C8B-B14F-4D97-AF65-F5344CB8AC3E}">
        <p14:creationId xmlns:p14="http://schemas.microsoft.com/office/powerpoint/2010/main" val="20829248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141413" y="191798"/>
            <a:ext cx="9905998" cy="888065"/>
          </a:xfrm>
        </p:spPr>
        <p:txBody>
          <a:bodyPr/>
          <a:lstStyle/>
          <a:p>
            <a:pPr algn="ctr"/>
            <a:r>
              <a:rPr lang="uk-UA" dirty="0" smtClean="0">
                <a:latin typeface="Montserrat Medium" panose="00000600000000000000" pitchFamily="2" charset="-52"/>
              </a:rPr>
              <a:t>Сторінка завантаження файлу</a:t>
            </a:r>
            <a:endParaRPr lang="en-US" dirty="0">
              <a:latin typeface="Montserrat Medium" panose="00000600000000000000" pitchFamily="2" charset="-52"/>
            </a:endParaRPr>
          </a:p>
        </p:txBody>
      </p:sp>
      <p:pic>
        <p:nvPicPr>
          <p:cNvPr id="5" name="Picture 2"/>
          <p:cNvPicPr>
            <a:picLocks noChangeAspect="1"/>
          </p:cNvPicPr>
          <p:nvPr/>
        </p:nvPicPr>
        <p:blipFill rotWithShape="1">
          <a:blip r:embed="rId2"/>
          <a:srcRect b="5061"/>
          <a:stretch/>
        </p:blipFill>
        <p:spPr>
          <a:xfrm>
            <a:off x="1475845" y="1141368"/>
            <a:ext cx="9237133" cy="4930528"/>
          </a:xfrm>
          <a:prstGeom prst="rect">
            <a:avLst/>
          </a:prstGeom>
        </p:spPr>
      </p:pic>
    </p:spTree>
    <p:extLst>
      <p:ext uri="{BB962C8B-B14F-4D97-AF65-F5344CB8AC3E}">
        <p14:creationId xmlns:p14="http://schemas.microsoft.com/office/powerpoint/2010/main" val="1822464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type="title"/>
          </p:nvPr>
        </p:nvSpPr>
        <p:spPr>
          <a:xfrm>
            <a:off x="1141412" y="261467"/>
            <a:ext cx="9905998" cy="949025"/>
          </a:xfrm>
        </p:spPr>
        <p:txBody>
          <a:bodyPr/>
          <a:lstStyle/>
          <a:p>
            <a:pPr algn="ctr"/>
            <a:r>
              <a:rPr lang="uk-UA" dirty="0" smtClean="0">
                <a:latin typeface="Montserrat Medium" panose="00000600000000000000" pitchFamily="2" charset="-52"/>
              </a:rPr>
              <a:t>Сторінка пошуку файлу</a:t>
            </a:r>
            <a:endParaRPr lang="en-US" dirty="0">
              <a:latin typeface="Montserrat Medium" panose="00000600000000000000" pitchFamily="2" charset="-52"/>
            </a:endParaRPr>
          </a:p>
        </p:txBody>
      </p:sp>
      <p:pic>
        <p:nvPicPr>
          <p:cNvPr id="6" name="Picture 2"/>
          <p:cNvPicPr>
            <a:picLocks noChangeAspect="1"/>
          </p:cNvPicPr>
          <p:nvPr/>
        </p:nvPicPr>
        <p:blipFill rotWithShape="1">
          <a:blip r:embed="rId2"/>
          <a:srcRect b="5684"/>
          <a:stretch/>
        </p:blipFill>
        <p:spPr>
          <a:xfrm>
            <a:off x="1455736" y="1210492"/>
            <a:ext cx="9277349" cy="4919472"/>
          </a:xfrm>
          <a:prstGeom prst="rect">
            <a:avLst/>
          </a:prstGeom>
        </p:spPr>
      </p:pic>
    </p:spTree>
    <p:extLst>
      <p:ext uri="{BB962C8B-B14F-4D97-AF65-F5344CB8AC3E}">
        <p14:creationId xmlns:p14="http://schemas.microsoft.com/office/powerpoint/2010/main" val="41812320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r>
              <a:rPr lang="uk-UA" dirty="0" smtClean="0">
                <a:latin typeface="Montserrat Medium" panose="00000600000000000000" pitchFamily="2" charset="-52"/>
              </a:rPr>
              <a:t>Висновок</a:t>
            </a:r>
            <a:endParaRPr lang="ru-RU" dirty="0">
              <a:latin typeface="Montserrat Medium" panose="00000600000000000000" pitchFamily="2" charset="-52"/>
            </a:endParaRPr>
          </a:p>
        </p:txBody>
      </p:sp>
      <p:sp>
        <p:nvSpPr>
          <p:cNvPr id="3" name="Объект 2"/>
          <p:cNvSpPr>
            <a:spLocks noGrp="1"/>
          </p:cNvSpPr>
          <p:nvPr>
            <p:ph idx="1"/>
          </p:nvPr>
        </p:nvSpPr>
        <p:spPr/>
        <p:txBody>
          <a:bodyPr>
            <a:normAutofit fontScale="92500" lnSpcReduction="10000"/>
          </a:bodyPr>
          <a:lstStyle/>
          <a:p>
            <a:pPr marL="0" indent="0" algn="just">
              <a:buNone/>
            </a:pPr>
            <a:r>
              <a:rPr lang="uk-UA" dirty="0">
                <a:latin typeface="Montserrat Light" panose="00000400000000000000" pitchFamily="2" charset="-52"/>
              </a:rPr>
              <a:t>У роботі розглянуті найпоширеніші загрози веб-застосунків за версіє</a:t>
            </a:r>
            <a:r>
              <a:rPr lang="ru-RU" dirty="0">
                <a:latin typeface="Montserrat Light" panose="00000400000000000000" pitchFamily="2" charset="-52"/>
              </a:rPr>
              <a:t>ю </a:t>
            </a:r>
            <a:r>
              <a:rPr lang="en-US" dirty="0">
                <a:latin typeface="Montserrat Light" panose="00000400000000000000" pitchFamily="2" charset="-52"/>
              </a:rPr>
              <a:t>OWASP</a:t>
            </a:r>
            <a:r>
              <a:rPr lang="uk-UA" dirty="0">
                <a:latin typeface="Montserrat Light" panose="00000400000000000000" pitchFamily="2" charset="-52"/>
              </a:rPr>
              <a:t>, проведено аналіз найпоширеніших методів хешування паролів, описані переваги та недоліки кожного метода, виділено найбезпечніший та найбільш актуальний метод. Проведено огляд існуючих методів шифрування бази даних. Розроблено базу даних для зберігання інформації користувача, обрано спосіб зберігання файлів у сховищі. Створено веб-сервіс для хмарного зберігання та інтегровано до нього обраний спосіб захисту.</a:t>
            </a:r>
            <a:endParaRPr lang="ru-RU" dirty="0">
              <a:latin typeface="Montserrat Light" panose="00000400000000000000" pitchFamily="2" charset="-52"/>
            </a:endParaRPr>
          </a:p>
          <a:p>
            <a:endParaRPr lang="ru-RU" dirty="0"/>
          </a:p>
        </p:txBody>
      </p:sp>
    </p:spTree>
    <p:extLst>
      <p:ext uri="{BB962C8B-B14F-4D97-AF65-F5344CB8AC3E}">
        <p14:creationId xmlns:p14="http://schemas.microsoft.com/office/powerpoint/2010/main" val="154971123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81101" y="1609118"/>
            <a:ext cx="9905998" cy="1478570"/>
          </a:xfrm>
        </p:spPr>
        <p:txBody>
          <a:bodyPr/>
          <a:lstStyle/>
          <a:p>
            <a:r>
              <a:rPr lang="uk-UA" dirty="0" smtClean="0">
                <a:latin typeface="Montserrat Medium" panose="00000600000000000000" pitchFamily="2" charset="-52"/>
              </a:rPr>
              <a:t>Дякую за увагу</a:t>
            </a:r>
            <a:endParaRPr lang="ru-RU" dirty="0">
              <a:latin typeface="Montserrat Medium" panose="00000600000000000000" pitchFamily="2" charset="-52"/>
            </a:endParaRPr>
          </a:p>
        </p:txBody>
      </p:sp>
      <p:sp>
        <p:nvSpPr>
          <p:cNvPr id="3" name="Объект 2"/>
          <p:cNvSpPr>
            <a:spLocks noGrp="1"/>
          </p:cNvSpPr>
          <p:nvPr>
            <p:ph idx="1"/>
          </p:nvPr>
        </p:nvSpPr>
        <p:spPr>
          <a:xfrm>
            <a:off x="1362075" y="4354511"/>
            <a:ext cx="9544051" cy="1084263"/>
          </a:xfrm>
        </p:spPr>
        <p:txBody>
          <a:bodyPr>
            <a:normAutofit/>
          </a:bodyPr>
          <a:lstStyle/>
          <a:p>
            <a:pPr marL="0" indent="0">
              <a:buNone/>
            </a:pPr>
            <a:r>
              <a:rPr lang="en-US" sz="3200" dirty="0" err="1">
                <a:latin typeface="Montserrat Light" panose="00000400000000000000" pitchFamily="2" charset="-52"/>
              </a:rPr>
              <a:t>Yelyzaveta</a:t>
            </a:r>
            <a:r>
              <a:rPr lang="en-US" sz="3200" dirty="0">
                <a:latin typeface="Montserrat Light" panose="00000400000000000000" pitchFamily="2" charset="-52"/>
              </a:rPr>
              <a:t> </a:t>
            </a:r>
            <a:r>
              <a:rPr lang="en-US" sz="3200" dirty="0" err="1" smtClean="0">
                <a:latin typeface="Montserrat Light" panose="00000400000000000000" pitchFamily="2" charset="-52"/>
              </a:rPr>
              <a:t>Shcherbinina</a:t>
            </a:r>
            <a:r>
              <a:rPr lang="en-US" sz="3200" dirty="0" smtClean="0">
                <a:latin typeface="Montserrat Light" panose="00000400000000000000" pitchFamily="2" charset="-52"/>
              </a:rPr>
              <a:t> </a:t>
            </a:r>
            <a:r>
              <a:rPr lang="uk-UA" sz="3200" dirty="0" smtClean="0">
                <a:latin typeface="Montserrat Light" panose="00000400000000000000" pitchFamily="2" charset="-52"/>
              </a:rPr>
              <a:t>		16.12.2020р</a:t>
            </a:r>
            <a:endParaRPr lang="ru-RU" sz="3200" dirty="0">
              <a:latin typeface="Montserrat Light" panose="00000400000000000000" pitchFamily="2" charset="-52"/>
            </a:endParaRPr>
          </a:p>
        </p:txBody>
      </p:sp>
    </p:spTree>
    <p:extLst>
      <p:ext uri="{BB962C8B-B14F-4D97-AF65-F5344CB8AC3E}">
        <p14:creationId xmlns:p14="http://schemas.microsoft.com/office/powerpoint/2010/main" val="425774143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123996" y="191588"/>
            <a:ext cx="9905998" cy="905691"/>
          </a:xfrm>
        </p:spPr>
        <p:txBody>
          <a:bodyPr>
            <a:normAutofit/>
          </a:bodyPr>
          <a:lstStyle/>
          <a:p>
            <a:pPr algn="ctr"/>
            <a:r>
              <a:rPr lang="uk-UA" dirty="0" smtClean="0">
                <a:latin typeface="Montserrat Medium" panose="00000600000000000000" pitchFamily="2" charset="-52"/>
              </a:rPr>
              <a:t>Постановка задачі</a:t>
            </a:r>
            <a:endParaRPr lang="en-US" dirty="0">
              <a:latin typeface="Montserrat Medium" panose="00000600000000000000" pitchFamily="2" charset="-52"/>
            </a:endParaRPr>
          </a:p>
        </p:txBody>
      </p:sp>
      <p:sp>
        <p:nvSpPr>
          <p:cNvPr id="5" name="TextBox 4"/>
          <p:cNvSpPr txBox="1"/>
          <p:nvPr/>
        </p:nvSpPr>
        <p:spPr>
          <a:xfrm>
            <a:off x="1539830" y="1297578"/>
            <a:ext cx="9615850" cy="707886"/>
          </a:xfrm>
          <a:prstGeom prst="rect">
            <a:avLst/>
          </a:prstGeom>
          <a:noFill/>
        </p:spPr>
        <p:txBody>
          <a:bodyPr wrap="square" rtlCol="0">
            <a:spAutoFit/>
          </a:bodyPr>
          <a:lstStyle/>
          <a:p>
            <a:pPr algn="just"/>
            <a:r>
              <a:rPr lang="ru-RU" sz="2000" b="1" dirty="0">
                <a:latin typeface="Montserrat Light" panose="00000400000000000000" pitchFamily="2" charset="-52"/>
              </a:rPr>
              <a:t>Метою </a:t>
            </a:r>
            <a:r>
              <a:rPr lang="ru-RU" sz="2000" b="1" dirty="0" err="1">
                <a:latin typeface="Montserrat Light" panose="00000400000000000000" pitchFamily="2" charset="-52"/>
              </a:rPr>
              <a:t>дипломної</a:t>
            </a:r>
            <a:r>
              <a:rPr lang="ru-RU" sz="2000" b="1" dirty="0">
                <a:latin typeface="Montserrat Light" panose="00000400000000000000" pitchFamily="2" charset="-52"/>
              </a:rPr>
              <a:t> </a:t>
            </a:r>
            <a:r>
              <a:rPr lang="ru-RU" sz="2000" b="1" dirty="0" err="1">
                <a:latin typeface="Montserrat Light" panose="00000400000000000000" pitchFamily="2" charset="-52"/>
              </a:rPr>
              <a:t>роботи</a:t>
            </a:r>
            <a:r>
              <a:rPr lang="ru-RU" sz="2000" b="1" dirty="0">
                <a:latin typeface="Montserrat Light" panose="00000400000000000000" pitchFamily="2" charset="-52"/>
              </a:rPr>
              <a:t> </a:t>
            </a:r>
            <a:r>
              <a:rPr lang="ru-RU" sz="2000" b="1" dirty="0" smtClean="0">
                <a:latin typeface="Montserrat Light" panose="00000400000000000000" pitchFamily="2" charset="-52"/>
              </a:rPr>
              <a:t>є: </a:t>
            </a:r>
            <a:r>
              <a:rPr lang="ru-RU" sz="2000" b="1" dirty="0" err="1">
                <a:latin typeface="Montserrat Light" panose="00000400000000000000" pitchFamily="2" charset="-52"/>
              </a:rPr>
              <a:t>формування</a:t>
            </a:r>
            <a:r>
              <a:rPr lang="ru-RU" sz="2000" b="1" dirty="0">
                <a:latin typeface="Montserrat Light" panose="00000400000000000000" pitchFamily="2" charset="-52"/>
              </a:rPr>
              <a:t> </a:t>
            </a:r>
            <a:r>
              <a:rPr lang="ru-RU" sz="2000" b="1" dirty="0" err="1">
                <a:latin typeface="Montserrat Light" panose="00000400000000000000" pitchFamily="2" charset="-52"/>
              </a:rPr>
              <a:t>методів</a:t>
            </a:r>
            <a:r>
              <a:rPr lang="ru-RU" sz="2000" b="1" dirty="0">
                <a:latin typeface="Montserrat Light" panose="00000400000000000000" pitchFamily="2" charset="-52"/>
              </a:rPr>
              <a:t> </a:t>
            </a:r>
            <a:r>
              <a:rPr lang="ru-RU" sz="2000" b="1" dirty="0" err="1">
                <a:latin typeface="Montserrat Light" panose="00000400000000000000" pitchFamily="2" charset="-52"/>
              </a:rPr>
              <a:t>захисту</a:t>
            </a:r>
            <a:r>
              <a:rPr lang="ru-RU" sz="2000" b="1" dirty="0">
                <a:latin typeface="Montserrat Light" panose="00000400000000000000" pitchFamily="2" charset="-52"/>
              </a:rPr>
              <a:t> </a:t>
            </a:r>
            <a:r>
              <a:rPr lang="ru-RU" sz="2000" b="1" dirty="0" err="1">
                <a:latin typeface="Montserrat Light" panose="00000400000000000000" pitchFamily="2" charset="-52"/>
              </a:rPr>
              <a:t>інформації</a:t>
            </a:r>
            <a:r>
              <a:rPr lang="ru-RU" sz="2000" b="1" dirty="0">
                <a:latin typeface="Montserrat Light" panose="00000400000000000000" pitchFamily="2" charset="-52"/>
              </a:rPr>
              <a:t> </a:t>
            </a:r>
            <a:r>
              <a:rPr lang="ru-RU" sz="2000" b="1" dirty="0" smtClean="0">
                <a:latin typeface="Montserrat Light" panose="00000400000000000000" pitchFamily="2" charset="-52"/>
              </a:rPr>
              <a:t>та </a:t>
            </a:r>
            <a:r>
              <a:rPr lang="ru-RU" sz="2000" b="1" dirty="0" err="1">
                <a:latin typeface="Montserrat Light" panose="00000400000000000000" pitchFamily="2" charset="-52"/>
              </a:rPr>
              <a:t>впровадження</a:t>
            </a:r>
            <a:r>
              <a:rPr lang="ru-RU" sz="2000" b="1" dirty="0">
                <a:latin typeface="Montserrat Light" panose="00000400000000000000" pitchFamily="2" charset="-52"/>
              </a:rPr>
              <a:t> </a:t>
            </a:r>
            <a:r>
              <a:rPr lang="ru-RU" sz="2000" b="1" dirty="0" err="1">
                <a:latin typeface="Montserrat Light" panose="00000400000000000000" pitchFamily="2" charset="-52"/>
              </a:rPr>
              <a:t>їх</a:t>
            </a:r>
            <a:r>
              <a:rPr lang="ru-RU" sz="2000" b="1" dirty="0">
                <a:latin typeface="Montserrat Light" panose="00000400000000000000" pitchFamily="2" charset="-52"/>
              </a:rPr>
              <a:t> у веб-</a:t>
            </a:r>
            <a:r>
              <a:rPr lang="ru-RU" sz="2000" b="1" dirty="0" err="1">
                <a:latin typeface="Montserrat Light" panose="00000400000000000000" pitchFamily="2" charset="-52"/>
              </a:rPr>
              <a:t>сервіс</a:t>
            </a:r>
            <a:r>
              <a:rPr lang="ru-RU" sz="2000" b="1" dirty="0">
                <a:latin typeface="Montserrat Light" panose="00000400000000000000" pitchFamily="2" charset="-52"/>
              </a:rPr>
              <a:t> </a:t>
            </a:r>
            <a:r>
              <a:rPr lang="ru-RU" sz="2000" b="1" dirty="0" err="1">
                <a:latin typeface="Montserrat Light" panose="00000400000000000000" pitchFamily="2" charset="-52"/>
              </a:rPr>
              <a:t>хмарного</a:t>
            </a:r>
            <a:r>
              <a:rPr lang="ru-RU" sz="2000" b="1" dirty="0">
                <a:latin typeface="Montserrat Light" panose="00000400000000000000" pitchFamily="2" charset="-52"/>
              </a:rPr>
              <a:t> </a:t>
            </a:r>
            <a:r>
              <a:rPr lang="ru-RU" sz="2000" b="1" dirty="0" err="1">
                <a:latin typeface="Montserrat Light" panose="00000400000000000000" pitchFamily="2" charset="-52"/>
              </a:rPr>
              <a:t>зберігання</a:t>
            </a:r>
            <a:r>
              <a:rPr lang="ru-RU" sz="2000" b="1" dirty="0">
                <a:latin typeface="Montserrat Light" panose="00000400000000000000" pitchFamily="2" charset="-52"/>
              </a:rPr>
              <a:t> та </a:t>
            </a:r>
            <a:r>
              <a:rPr lang="ru-RU" sz="2000" b="1" dirty="0" err="1">
                <a:latin typeface="Montserrat Light" panose="00000400000000000000" pitchFamily="2" charset="-52"/>
              </a:rPr>
              <a:t>обміну</a:t>
            </a:r>
            <a:r>
              <a:rPr lang="ru-RU" sz="2000" b="1" dirty="0">
                <a:latin typeface="Montserrat Light" panose="00000400000000000000" pitchFamily="2" charset="-52"/>
              </a:rPr>
              <a:t> </a:t>
            </a:r>
            <a:r>
              <a:rPr lang="ru-RU" sz="2000" b="1" dirty="0" err="1">
                <a:latin typeface="Montserrat Light" panose="00000400000000000000" pitchFamily="2" charset="-52"/>
              </a:rPr>
              <a:t>файлів</a:t>
            </a:r>
            <a:r>
              <a:rPr lang="ru-RU" sz="2000" b="1" dirty="0">
                <a:latin typeface="Montserrat Light" panose="00000400000000000000" pitchFamily="2" charset="-52"/>
              </a:rPr>
              <a:t>. </a:t>
            </a:r>
          </a:p>
        </p:txBody>
      </p:sp>
      <p:sp>
        <p:nvSpPr>
          <p:cNvPr id="6" name="TextBox 5"/>
          <p:cNvSpPr txBox="1"/>
          <p:nvPr/>
        </p:nvSpPr>
        <p:spPr>
          <a:xfrm>
            <a:off x="1539830" y="2595154"/>
            <a:ext cx="9842272" cy="2523768"/>
          </a:xfrm>
          <a:prstGeom prst="rect">
            <a:avLst/>
          </a:prstGeom>
          <a:noFill/>
        </p:spPr>
        <p:txBody>
          <a:bodyPr wrap="square" rtlCol="0">
            <a:spAutoFit/>
          </a:bodyPr>
          <a:lstStyle/>
          <a:p>
            <a:r>
              <a:rPr lang="uk-UA" sz="2000" b="1" dirty="0" smtClean="0">
                <a:latin typeface="Montserrat Light" panose="00000400000000000000" pitchFamily="2" charset="-52"/>
              </a:rPr>
              <a:t>Задачі розробки:</a:t>
            </a:r>
            <a:endParaRPr lang="ru-RU" sz="2000" b="1" dirty="0">
              <a:latin typeface="Montserrat Light" panose="00000400000000000000" pitchFamily="2" charset="-52"/>
            </a:endParaRPr>
          </a:p>
          <a:p>
            <a:pPr algn="just"/>
            <a:r>
              <a:rPr lang="ru-RU" sz="2000" b="1" dirty="0">
                <a:latin typeface="Montserrat Light" panose="00000400000000000000" pitchFamily="2" charset="-52"/>
              </a:rPr>
              <a:t>- </a:t>
            </a:r>
            <a:r>
              <a:rPr lang="ru-RU" sz="2000" b="1" dirty="0" err="1">
                <a:latin typeface="Montserrat Light" panose="00000400000000000000" pitchFamily="2" charset="-52"/>
              </a:rPr>
              <a:t>проведення</a:t>
            </a:r>
            <a:r>
              <a:rPr lang="ru-RU" sz="2000" b="1" dirty="0">
                <a:latin typeface="Montserrat Light" panose="00000400000000000000" pitchFamily="2" charset="-52"/>
              </a:rPr>
              <a:t> </a:t>
            </a:r>
            <a:r>
              <a:rPr lang="ru-RU" sz="2000" b="1" dirty="0" err="1">
                <a:latin typeface="Montserrat Light" panose="00000400000000000000" pitchFamily="2" charset="-52"/>
              </a:rPr>
              <a:t>дослідження</a:t>
            </a:r>
            <a:r>
              <a:rPr lang="ru-RU" sz="2000" b="1" dirty="0">
                <a:latin typeface="Montserrat Light" panose="00000400000000000000" pitchFamily="2" charset="-52"/>
              </a:rPr>
              <a:t> та </a:t>
            </a:r>
            <a:r>
              <a:rPr lang="ru-RU" sz="2000" b="1" dirty="0" err="1">
                <a:latin typeface="Montserrat Light" panose="00000400000000000000" pitchFamily="2" charset="-52"/>
              </a:rPr>
              <a:t>аналізу</a:t>
            </a:r>
            <a:r>
              <a:rPr lang="ru-RU" sz="2000" b="1" dirty="0">
                <a:latin typeface="Montserrat Light" panose="00000400000000000000" pitchFamily="2" charset="-52"/>
              </a:rPr>
              <a:t> </a:t>
            </a:r>
            <a:r>
              <a:rPr lang="ru-RU" sz="2000" b="1" dirty="0" err="1">
                <a:latin typeface="Montserrat Light" panose="00000400000000000000" pitchFamily="2" charset="-52"/>
              </a:rPr>
              <a:t>існуючих</a:t>
            </a:r>
            <a:r>
              <a:rPr lang="ru-RU" sz="2000" b="1" dirty="0">
                <a:latin typeface="Montserrat Light" panose="00000400000000000000" pitchFamily="2" charset="-52"/>
              </a:rPr>
              <a:t> </a:t>
            </a:r>
            <a:r>
              <a:rPr lang="ru-RU" sz="2000" b="1" dirty="0" err="1">
                <a:latin typeface="Montserrat Light" panose="00000400000000000000" pitchFamily="2" charset="-52"/>
              </a:rPr>
              <a:t>методів</a:t>
            </a:r>
            <a:r>
              <a:rPr lang="ru-RU" sz="2000" b="1" dirty="0">
                <a:latin typeface="Montserrat Light" panose="00000400000000000000" pitchFamily="2" charset="-52"/>
              </a:rPr>
              <a:t> </a:t>
            </a:r>
            <a:r>
              <a:rPr lang="ru-RU" sz="2000" b="1" dirty="0" err="1">
                <a:latin typeface="Montserrat Light" panose="00000400000000000000" pitchFamily="2" charset="-52"/>
              </a:rPr>
              <a:t>захисту</a:t>
            </a:r>
            <a:r>
              <a:rPr lang="ru-RU" sz="2000" b="1" dirty="0">
                <a:latin typeface="Montserrat Light" panose="00000400000000000000" pitchFamily="2" charset="-52"/>
              </a:rPr>
              <a:t> </a:t>
            </a:r>
            <a:r>
              <a:rPr lang="ru-RU" sz="2000" b="1" dirty="0" err="1">
                <a:latin typeface="Montserrat Light" panose="00000400000000000000" pitchFamily="2" charset="-52"/>
              </a:rPr>
              <a:t>інформації</a:t>
            </a:r>
            <a:r>
              <a:rPr lang="ru-RU" sz="2000" b="1" dirty="0">
                <a:latin typeface="Montserrat Light" panose="00000400000000000000" pitchFamily="2" charset="-52"/>
              </a:rPr>
              <a:t> та </a:t>
            </a:r>
            <a:r>
              <a:rPr lang="ru-RU" sz="2000" b="1" dirty="0" err="1">
                <a:latin typeface="Montserrat Light" panose="00000400000000000000" pitchFamily="2" charset="-52"/>
              </a:rPr>
              <a:t>вибір</a:t>
            </a:r>
            <a:r>
              <a:rPr lang="ru-RU" sz="2000" b="1" dirty="0">
                <a:latin typeface="Montserrat Light" panose="00000400000000000000" pitchFamily="2" charset="-52"/>
              </a:rPr>
              <a:t> </a:t>
            </a:r>
            <a:r>
              <a:rPr lang="ru-RU" sz="2000" b="1" dirty="0" err="1">
                <a:latin typeface="Montserrat Light" panose="00000400000000000000" pitchFamily="2" charset="-52"/>
              </a:rPr>
              <a:t>використовуваних</a:t>
            </a:r>
            <a:r>
              <a:rPr lang="ru-RU" sz="2000" b="1" dirty="0">
                <a:latin typeface="Montserrat Light" panose="00000400000000000000" pitchFamily="2" charset="-52"/>
              </a:rPr>
              <a:t> </a:t>
            </a:r>
            <a:r>
              <a:rPr lang="ru-RU" sz="2000" b="1" dirty="0" err="1">
                <a:latin typeface="Montserrat Light" panose="00000400000000000000" pitchFamily="2" charset="-52"/>
              </a:rPr>
              <a:t>методів</a:t>
            </a:r>
            <a:r>
              <a:rPr lang="ru-RU" sz="2000" b="1" dirty="0">
                <a:latin typeface="Montserrat Light" panose="00000400000000000000" pitchFamily="2" charset="-52"/>
              </a:rPr>
              <a:t>; </a:t>
            </a:r>
          </a:p>
          <a:p>
            <a:pPr algn="just"/>
            <a:r>
              <a:rPr lang="ru-RU" sz="2000" b="1" dirty="0">
                <a:latin typeface="Montserrat Light" panose="00000400000000000000" pitchFamily="2" charset="-52"/>
              </a:rPr>
              <a:t>- </a:t>
            </a:r>
            <a:r>
              <a:rPr lang="ru-RU" sz="2000" b="1" dirty="0" err="1">
                <a:latin typeface="Montserrat Light" panose="00000400000000000000" pitchFamily="2" charset="-52"/>
              </a:rPr>
              <a:t>проведення</a:t>
            </a:r>
            <a:r>
              <a:rPr lang="ru-RU" sz="2000" b="1" dirty="0">
                <a:latin typeface="Montserrat Light" panose="00000400000000000000" pitchFamily="2" charset="-52"/>
              </a:rPr>
              <a:t> </a:t>
            </a:r>
            <a:r>
              <a:rPr lang="ru-RU" sz="2000" b="1" dirty="0" err="1">
                <a:latin typeface="Montserrat Light" panose="00000400000000000000" pitchFamily="2" charset="-52"/>
              </a:rPr>
              <a:t>аналізу</a:t>
            </a:r>
            <a:r>
              <a:rPr lang="ru-RU" sz="2000" b="1" dirty="0">
                <a:latin typeface="Montserrat Light" panose="00000400000000000000" pitchFamily="2" charset="-52"/>
              </a:rPr>
              <a:t> і </a:t>
            </a:r>
            <a:r>
              <a:rPr lang="ru-RU" sz="2000" b="1" dirty="0" err="1">
                <a:latin typeface="Montserrat Light" panose="00000400000000000000" pitchFamily="2" charset="-52"/>
              </a:rPr>
              <a:t>вибір</a:t>
            </a:r>
            <a:r>
              <a:rPr lang="ru-RU" sz="2000" b="1" dirty="0">
                <a:latin typeface="Montserrat Light" panose="00000400000000000000" pitchFamily="2" charset="-52"/>
              </a:rPr>
              <a:t> </a:t>
            </a:r>
            <a:r>
              <a:rPr lang="ru-RU" sz="2000" b="1" dirty="0" err="1">
                <a:latin typeface="Montserrat Light" panose="00000400000000000000" pitchFamily="2" charset="-52"/>
              </a:rPr>
              <a:t>використовуваних</a:t>
            </a:r>
            <a:r>
              <a:rPr lang="ru-RU" sz="2000" b="1" dirty="0">
                <a:latin typeface="Montserrat Light" panose="00000400000000000000" pitchFamily="2" charset="-52"/>
              </a:rPr>
              <a:t> </a:t>
            </a:r>
            <a:r>
              <a:rPr lang="ru-RU" sz="2000" b="1" dirty="0" err="1">
                <a:latin typeface="Montserrat Light" panose="00000400000000000000" pitchFamily="2" charset="-52"/>
              </a:rPr>
              <a:t>технологій</a:t>
            </a:r>
            <a:r>
              <a:rPr lang="ru-RU" sz="2000" b="1" dirty="0">
                <a:latin typeface="Montserrat Light" panose="00000400000000000000" pitchFamily="2" charset="-52"/>
              </a:rPr>
              <a:t>; </a:t>
            </a:r>
          </a:p>
          <a:p>
            <a:pPr algn="just"/>
            <a:r>
              <a:rPr lang="ru-RU" sz="2000" b="1" dirty="0">
                <a:latin typeface="Montserrat Light" panose="00000400000000000000" pitchFamily="2" charset="-52"/>
              </a:rPr>
              <a:t>- </a:t>
            </a:r>
            <a:r>
              <a:rPr lang="ru-RU" sz="2000" b="1" dirty="0" err="1">
                <a:latin typeface="Montserrat Light" panose="00000400000000000000" pitchFamily="2" charset="-52"/>
              </a:rPr>
              <a:t>розробка</a:t>
            </a:r>
            <a:r>
              <a:rPr lang="ru-RU" sz="2000" b="1" dirty="0">
                <a:latin typeface="Montserrat Light" panose="00000400000000000000" pitchFamily="2" charset="-52"/>
              </a:rPr>
              <a:t> веб-</a:t>
            </a:r>
            <a:r>
              <a:rPr lang="ru-RU" sz="2000" b="1" dirty="0" err="1">
                <a:latin typeface="Montserrat Light" panose="00000400000000000000" pitchFamily="2" charset="-52"/>
              </a:rPr>
              <a:t>сервісу</a:t>
            </a:r>
            <a:r>
              <a:rPr lang="ru-RU" sz="2000" b="1" dirty="0">
                <a:latin typeface="Montserrat Light" panose="00000400000000000000" pitchFamily="2" charset="-52"/>
              </a:rPr>
              <a:t> </a:t>
            </a:r>
            <a:r>
              <a:rPr lang="ru-RU" sz="2000" b="1" dirty="0" err="1">
                <a:latin typeface="Montserrat Light" panose="00000400000000000000" pitchFamily="2" charset="-52"/>
              </a:rPr>
              <a:t>хмарного</a:t>
            </a:r>
            <a:r>
              <a:rPr lang="ru-RU" sz="2000" b="1" dirty="0">
                <a:latin typeface="Montserrat Light" panose="00000400000000000000" pitchFamily="2" charset="-52"/>
              </a:rPr>
              <a:t> </a:t>
            </a:r>
            <a:r>
              <a:rPr lang="ru-RU" sz="2000" b="1" dirty="0" err="1">
                <a:latin typeface="Montserrat Light" panose="00000400000000000000" pitchFamily="2" charset="-52"/>
              </a:rPr>
              <a:t>зберігання</a:t>
            </a:r>
            <a:r>
              <a:rPr lang="ru-RU" sz="2000" b="1" dirty="0">
                <a:latin typeface="Montserrat Light" panose="00000400000000000000" pitchFamily="2" charset="-52"/>
              </a:rPr>
              <a:t> </a:t>
            </a:r>
            <a:r>
              <a:rPr lang="ru-RU" sz="2000" b="1" dirty="0" err="1">
                <a:latin typeface="Montserrat Light" panose="00000400000000000000" pitchFamily="2" charset="-52"/>
              </a:rPr>
              <a:t>файлів</a:t>
            </a:r>
            <a:r>
              <a:rPr lang="ru-RU" sz="2000" b="1" dirty="0">
                <a:latin typeface="Montserrat Light" panose="00000400000000000000" pitchFamily="2" charset="-52"/>
              </a:rPr>
              <a:t>; </a:t>
            </a:r>
          </a:p>
          <a:p>
            <a:pPr algn="just"/>
            <a:r>
              <a:rPr lang="ru-RU" sz="2000" b="1" dirty="0">
                <a:latin typeface="Montserrat Light" panose="00000400000000000000" pitchFamily="2" charset="-52"/>
              </a:rPr>
              <a:t>- </a:t>
            </a:r>
            <a:r>
              <a:rPr lang="ru-RU" sz="2000" b="1" dirty="0" err="1">
                <a:latin typeface="Montserrat Light" panose="00000400000000000000" pitchFamily="2" charset="-52"/>
              </a:rPr>
              <a:t>впровадження</a:t>
            </a:r>
            <a:r>
              <a:rPr lang="ru-RU" sz="2000" b="1" dirty="0">
                <a:latin typeface="Montserrat Light" panose="00000400000000000000" pitchFamily="2" charset="-52"/>
              </a:rPr>
              <a:t> </a:t>
            </a:r>
            <a:r>
              <a:rPr lang="ru-RU" sz="2000" b="1" dirty="0" err="1">
                <a:latin typeface="Montserrat Light" panose="00000400000000000000" pitchFamily="2" charset="-52"/>
              </a:rPr>
              <a:t>обраних</a:t>
            </a:r>
            <a:r>
              <a:rPr lang="ru-RU" sz="2000" b="1" dirty="0">
                <a:latin typeface="Montserrat Light" panose="00000400000000000000" pitchFamily="2" charset="-52"/>
              </a:rPr>
              <a:t> </a:t>
            </a:r>
            <a:r>
              <a:rPr lang="ru-RU" sz="2000" b="1" dirty="0" err="1">
                <a:latin typeface="Montserrat Light" panose="00000400000000000000" pitchFamily="2" charset="-52"/>
              </a:rPr>
              <a:t>методів</a:t>
            </a:r>
            <a:r>
              <a:rPr lang="ru-RU" sz="2000" b="1" dirty="0">
                <a:latin typeface="Montserrat Light" panose="00000400000000000000" pitchFamily="2" charset="-52"/>
              </a:rPr>
              <a:t> </a:t>
            </a:r>
            <a:r>
              <a:rPr lang="ru-RU" sz="2000" b="1" dirty="0" err="1">
                <a:latin typeface="Montserrat Light" panose="00000400000000000000" pitchFamily="2" charset="-52"/>
              </a:rPr>
              <a:t>захисту</a:t>
            </a:r>
            <a:r>
              <a:rPr lang="ru-RU" sz="2000" b="1" dirty="0">
                <a:latin typeface="Montserrat Light" panose="00000400000000000000" pitchFamily="2" charset="-52"/>
              </a:rPr>
              <a:t> в </a:t>
            </a:r>
            <a:r>
              <a:rPr lang="ru-RU" sz="2000" b="1" dirty="0" err="1">
                <a:latin typeface="Montserrat Light" panose="00000400000000000000" pitchFamily="2" charset="-52"/>
              </a:rPr>
              <a:t>розроблений</a:t>
            </a:r>
            <a:r>
              <a:rPr lang="ru-RU" sz="2000" b="1" dirty="0">
                <a:latin typeface="Montserrat Light" panose="00000400000000000000" pitchFamily="2" charset="-52"/>
              </a:rPr>
              <a:t> продукт; </a:t>
            </a:r>
          </a:p>
          <a:p>
            <a:pPr algn="just"/>
            <a:r>
              <a:rPr lang="ru-RU" sz="2000" b="1" dirty="0">
                <a:latin typeface="Montserrat Light" panose="00000400000000000000" pitchFamily="2" charset="-52"/>
              </a:rPr>
              <a:t>- </a:t>
            </a:r>
            <a:r>
              <a:rPr lang="ru-RU" sz="2000" b="1" dirty="0" err="1">
                <a:latin typeface="Montserrat Light" panose="00000400000000000000" pitchFamily="2" charset="-52"/>
              </a:rPr>
              <a:t>оцінка</a:t>
            </a:r>
            <a:r>
              <a:rPr lang="ru-RU" sz="2000" b="1" dirty="0">
                <a:latin typeface="Montserrat Light" panose="00000400000000000000" pitchFamily="2" charset="-52"/>
              </a:rPr>
              <a:t> </a:t>
            </a:r>
            <a:r>
              <a:rPr lang="ru-RU" sz="2000" b="1" dirty="0" err="1">
                <a:latin typeface="Montserrat Light" panose="00000400000000000000" pitchFamily="2" charset="-52"/>
              </a:rPr>
              <a:t>ефективності</a:t>
            </a:r>
            <a:r>
              <a:rPr lang="ru-RU" sz="2000" b="1" dirty="0">
                <a:latin typeface="Montserrat Light" panose="00000400000000000000" pitchFamily="2" charset="-52"/>
              </a:rPr>
              <a:t> </a:t>
            </a:r>
            <a:r>
              <a:rPr lang="ru-RU" sz="2000" b="1" dirty="0" err="1">
                <a:latin typeface="Montserrat Light" panose="00000400000000000000" pitchFamily="2" charset="-52"/>
              </a:rPr>
              <a:t>виконаної</a:t>
            </a:r>
            <a:r>
              <a:rPr lang="ru-RU" sz="2000" b="1" dirty="0">
                <a:latin typeface="Montserrat Light" panose="00000400000000000000" pitchFamily="2" charset="-52"/>
              </a:rPr>
              <a:t> </a:t>
            </a:r>
            <a:r>
              <a:rPr lang="ru-RU" sz="2000" b="1" dirty="0" err="1">
                <a:latin typeface="Montserrat Light" panose="00000400000000000000" pitchFamily="2" charset="-52"/>
              </a:rPr>
              <a:t>розробки</a:t>
            </a:r>
            <a:r>
              <a:rPr lang="ru-RU" sz="2000" b="1" dirty="0">
                <a:latin typeface="Montserrat Light" panose="00000400000000000000" pitchFamily="2" charset="-52"/>
              </a:rPr>
              <a:t>. </a:t>
            </a:r>
          </a:p>
          <a:p>
            <a:endParaRPr lang="ru-RU" dirty="0"/>
          </a:p>
        </p:txBody>
      </p:sp>
    </p:spTree>
    <p:extLst>
      <p:ext uri="{BB962C8B-B14F-4D97-AF65-F5344CB8AC3E}">
        <p14:creationId xmlns:p14="http://schemas.microsoft.com/office/powerpoint/2010/main" val="293483281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41413" y="191588"/>
            <a:ext cx="9905998" cy="1192865"/>
          </a:xfrm>
        </p:spPr>
        <p:txBody>
          <a:bodyPr>
            <a:normAutofit/>
          </a:bodyPr>
          <a:lstStyle/>
          <a:p>
            <a:pPr algn="just"/>
            <a:r>
              <a:rPr lang="uk-UA" sz="3200" b="1" dirty="0">
                <a:latin typeface="Montserrat Medium" panose="00000600000000000000" pitchFamily="2" charset="-52"/>
              </a:rPr>
              <a:t>список найбільш частих 10 загроз веб-застосунків</a:t>
            </a:r>
            <a:endParaRPr lang="ru-RU" sz="3200" b="1" dirty="0">
              <a:latin typeface="Montserrat Medium" panose="00000600000000000000" pitchFamily="2" charset="-52"/>
            </a:endParaRPr>
          </a:p>
        </p:txBody>
      </p:sp>
      <p:sp>
        <p:nvSpPr>
          <p:cNvPr id="3" name="Объект 2"/>
          <p:cNvSpPr>
            <a:spLocks noGrp="1"/>
          </p:cNvSpPr>
          <p:nvPr>
            <p:ph idx="1"/>
          </p:nvPr>
        </p:nvSpPr>
        <p:spPr>
          <a:xfrm>
            <a:off x="1141412" y="1483131"/>
            <a:ext cx="9905999" cy="4412571"/>
          </a:xfrm>
        </p:spPr>
        <p:txBody>
          <a:bodyPr>
            <a:normAutofit fontScale="47500" lnSpcReduction="20000"/>
          </a:bodyPr>
          <a:lstStyle/>
          <a:p>
            <a:pPr lvl="0"/>
            <a:r>
              <a:rPr lang="uk-UA" sz="3400" b="1" dirty="0">
                <a:latin typeface="Montserrat Light" panose="00000400000000000000" pitchFamily="2" charset="-52"/>
              </a:rPr>
              <a:t>ін'єкції (</a:t>
            </a:r>
            <a:r>
              <a:rPr lang="uk-UA" sz="3400" b="1" dirty="0" err="1">
                <a:latin typeface="Montserrat Light" panose="00000400000000000000" pitchFamily="2" charset="-52"/>
              </a:rPr>
              <a:t>Injections</a:t>
            </a:r>
            <a:r>
              <a:rPr lang="uk-UA" sz="3400" b="1" dirty="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недоліки системи </a:t>
            </a:r>
            <a:r>
              <a:rPr lang="uk-UA" sz="3400" b="1" dirty="0" err="1">
                <a:latin typeface="Montserrat Light" panose="00000400000000000000" pitchFamily="2" charset="-52"/>
              </a:rPr>
              <a:t>аутентифікації</a:t>
            </a:r>
            <a:r>
              <a:rPr lang="uk-UA" sz="3400" b="1" dirty="0">
                <a:latin typeface="Montserrat Light" panose="00000400000000000000" pitchFamily="2" charset="-52"/>
              </a:rPr>
              <a:t> і зберігання сесій (</a:t>
            </a:r>
            <a:r>
              <a:rPr lang="uk-UA" sz="3400" b="1" dirty="0" err="1">
                <a:latin typeface="Montserrat Light" panose="00000400000000000000" pitchFamily="2" charset="-52"/>
              </a:rPr>
              <a:t>Broken</a:t>
            </a:r>
            <a:r>
              <a:rPr lang="uk-UA" sz="3400" b="1" dirty="0">
                <a:latin typeface="Montserrat Light" panose="00000400000000000000" pitchFamily="2" charset="-52"/>
              </a:rPr>
              <a:t> </a:t>
            </a:r>
            <a:r>
              <a:rPr lang="uk-UA" sz="3400" b="1" dirty="0" err="1">
                <a:latin typeface="Montserrat Light" panose="00000400000000000000" pitchFamily="2" charset="-52"/>
              </a:rPr>
              <a:t>Authentication</a:t>
            </a:r>
            <a:r>
              <a:rPr lang="uk-UA" sz="3400" b="1" dirty="0">
                <a:latin typeface="Montserrat Light" panose="00000400000000000000" pitchFamily="2" charset="-52"/>
              </a:rPr>
              <a:t> </a:t>
            </a:r>
            <a:r>
              <a:rPr lang="uk-UA" sz="3400" b="1" dirty="0" err="1">
                <a:latin typeface="Montserrat Light" panose="00000400000000000000" pitchFamily="2" charset="-52"/>
              </a:rPr>
              <a:t>and</a:t>
            </a:r>
            <a:r>
              <a:rPr lang="uk-UA" sz="3400" b="1" dirty="0">
                <a:latin typeface="Montserrat Light" panose="00000400000000000000" pitchFamily="2" charset="-52"/>
              </a:rPr>
              <a:t> </a:t>
            </a:r>
            <a:r>
              <a:rPr lang="uk-UA" sz="3400" b="1" dirty="0" err="1">
                <a:latin typeface="Montserrat Light" panose="00000400000000000000" pitchFamily="2" charset="-52"/>
              </a:rPr>
              <a:t>Session</a:t>
            </a:r>
            <a:r>
              <a:rPr lang="uk-UA" sz="3400" b="1" dirty="0">
                <a:latin typeface="Montserrat Light" panose="00000400000000000000" pitchFamily="2" charset="-52"/>
              </a:rPr>
              <a:t> </a:t>
            </a:r>
            <a:r>
              <a:rPr lang="uk-UA" sz="3400" b="1" dirty="0" err="1">
                <a:latin typeface="Montserrat Light" panose="00000400000000000000" pitchFamily="2" charset="-52"/>
              </a:rPr>
              <a:t>Management</a:t>
            </a:r>
            <a:r>
              <a:rPr lang="uk-UA" sz="3400" b="1" dirty="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незахищеність критичних даних </a:t>
            </a:r>
            <a:r>
              <a:rPr lang="en-US" sz="3400" b="1" dirty="0">
                <a:latin typeface="Montserrat Light" panose="00000400000000000000" pitchFamily="2" charset="-52"/>
              </a:rPr>
              <a:t>(Sensitive Data </a:t>
            </a:r>
            <a:r>
              <a:rPr lang="en-US" sz="3400" b="1" dirty="0" smtClean="0">
                <a:latin typeface="Montserrat Light" panose="00000400000000000000" pitchFamily="2" charset="-52"/>
              </a:rPr>
              <a:t>Exposure)</a:t>
            </a:r>
            <a:r>
              <a:rPr lang="uk-UA" sz="3400" b="1" dirty="0" smtClean="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впровадження зовнішніх </a:t>
            </a:r>
            <a:r>
              <a:rPr lang="uk-UA" sz="3400" b="1" dirty="0" smtClean="0">
                <a:latin typeface="Montserrat Light" panose="00000400000000000000" pitchFamily="2" charset="-52"/>
              </a:rPr>
              <a:t>XML-сутностей </a:t>
            </a:r>
            <a:r>
              <a:rPr lang="uk-UA" sz="3400" b="1" dirty="0">
                <a:latin typeface="Montserrat Light" panose="00000400000000000000" pitchFamily="2" charset="-52"/>
              </a:rPr>
              <a:t>(XXE);</a:t>
            </a:r>
            <a:endParaRPr lang="ru-RU" sz="3400" b="1" dirty="0">
              <a:latin typeface="Montserrat Light" panose="00000400000000000000" pitchFamily="2" charset="-52"/>
            </a:endParaRPr>
          </a:p>
          <a:p>
            <a:pPr lvl="0"/>
            <a:r>
              <a:rPr lang="uk-UA" sz="3400" b="1" dirty="0">
                <a:latin typeface="Montserrat Light" panose="00000400000000000000" pitchFamily="2" charset="-52"/>
              </a:rPr>
              <a:t>порушення контролю </a:t>
            </a:r>
            <a:r>
              <a:rPr lang="uk-UA" sz="3400" b="1" dirty="0" err="1">
                <a:latin typeface="Montserrat Light" panose="00000400000000000000" pitchFamily="2" charset="-52"/>
              </a:rPr>
              <a:t>доступа</a:t>
            </a:r>
            <a:r>
              <a:rPr lang="uk-UA" sz="3400" b="1" dirty="0">
                <a:latin typeface="Montserrat Light" panose="00000400000000000000" pitchFamily="2" charset="-52"/>
              </a:rPr>
              <a:t> </a:t>
            </a:r>
            <a:r>
              <a:rPr lang="en-US" sz="3400" b="1" dirty="0">
                <a:latin typeface="Montserrat Light" panose="00000400000000000000" pitchFamily="2" charset="-52"/>
              </a:rPr>
              <a:t>(Broken Access </a:t>
            </a:r>
            <a:r>
              <a:rPr lang="en-US" sz="3400" b="1" dirty="0" smtClean="0">
                <a:latin typeface="Montserrat Light" panose="00000400000000000000" pitchFamily="2" charset="-52"/>
              </a:rPr>
              <a:t>Control)</a:t>
            </a:r>
            <a:r>
              <a:rPr lang="uk-UA" sz="3400" b="1" dirty="0" smtClean="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похибки в конфігуруванні </a:t>
            </a:r>
            <a:r>
              <a:rPr lang="en-US" sz="3400" b="1" dirty="0">
                <a:latin typeface="Montserrat Light" panose="00000400000000000000" pitchFamily="2" charset="-52"/>
              </a:rPr>
              <a:t>(Security </a:t>
            </a:r>
            <a:r>
              <a:rPr lang="en-US" sz="3400" b="1" dirty="0" smtClean="0">
                <a:latin typeface="Montserrat Light" panose="00000400000000000000" pitchFamily="2" charset="-52"/>
              </a:rPr>
              <a:t>Misconfiguration)</a:t>
            </a:r>
            <a:r>
              <a:rPr lang="uk-UA" sz="3400" b="1" dirty="0" smtClean="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міжсайтовий скриптинг - XSS (</a:t>
            </a:r>
            <a:r>
              <a:rPr lang="uk-UA" sz="3400" b="1" dirty="0" err="1">
                <a:latin typeface="Montserrat Light" panose="00000400000000000000" pitchFamily="2" charset="-52"/>
              </a:rPr>
              <a:t>Cross</a:t>
            </a:r>
            <a:r>
              <a:rPr lang="uk-UA" sz="3400" b="1" dirty="0">
                <a:latin typeface="Montserrat Light" panose="00000400000000000000" pitchFamily="2" charset="-52"/>
              </a:rPr>
              <a:t> </a:t>
            </a:r>
            <a:r>
              <a:rPr lang="uk-UA" sz="3400" b="1" dirty="0" err="1">
                <a:latin typeface="Montserrat Light" panose="00000400000000000000" pitchFamily="2" charset="-52"/>
              </a:rPr>
              <a:t>Site</a:t>
            </a:r>
            <a:r>
              <a:rPr lang="uk-UA" sz="3400" b="1" dirty="0">
                <a:latin typeface="Montserrat Light" panose="00000400000000000000" pitchFamily="2" charset="-52"/>
              </a:rPr>
              <a:t> </a:t>
            </a:r>
            <a:r>
              <a:rPr lang="uk-UA" sz="3400" b="1" dirty="0" err="1">
                <a:latin typeface="Montserrat Light" panose="00000400000000000000" pitchFamily="2" charset="-52"/>
              </a:rPr>
              <a:t>Scripting</a:t>
            </a:r>
            <a:r>
              <a:rPr lang="uk-UA" sz="3400" b="1" dirty="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небезпечна десериалізація (</a:t>
            </a:r>
            <a:r>
              <a:rPr lang="uk-UA" sz="3400" b="1" dirty="0" err="1">
                <a:latin typeface="Montserrat Light" panose="00000400000000000000" pitchFamily="2" charset="-52"/>
              </a:rPr>
              <a:t>Insecure</a:t>
            </a:r>
            <a:r>
              <a:rPr lang="uk-UA" sz="3400" b="1" dirty="0">
                <a:latin typeface="Montserrat Light" panose="00000400000000000000" pitchFamily="2" charset="-52"/>
              </a:rPr>
              <a:t> </a:t>
            </a:r>
            <a:r>
              <a:rPr lang="uk-UA" sz="3400" b="1" dirty="0" err="1">
                <a:latin typeface="Montserrat Light" panose="00000400000000000000" pitchFamily="2" charset="-52"/>
              </a:rPr>
              <a:t>Deserialization</a:t>
            </a:r>
            <a:r>
              <a:rPr lang="uk-UA" sz="3400" b="1" dirty="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використання компонентів з відомими </a:t>
            </a:r>
            <a:r>
              <a:rPr lang="uk-UA" sz="3400" b="1" dirty="0" err="1">
                <a:latin typeface="Montserrat Light" panose="00000400000000000000" pitchFamily="2" charset="-52"/>
              </a:rPr>
              <a:t>вразливостями</a:t>
            </a:r>
            <a:r>
              <a:rPr lang="uk-UA" sz="3400" b="1" dirty="0">
                <a:latin typeface="Montserrat Light" panose="00000400000000000000" pitchFamily="2" charset="-52"/>
              </a:rPr>
              <a:t> </a:t>
            </a:r>
            <a:r>
              <a:rPr lang="en-US" sz="3400" b="1" dirty="0">
                <a:latin typeface="Montserrat Light" panose="00000400000000000000" pitchFamily="2" charset="-52"/>
              </a:rPr>
              <a:t>(Using Components with Known </a:t>
            </a:r>
            <a:r>
              <a:rPr lang="en-US" sz="3400" b="1" dirty="0" smtClean="0">
                <a:latin typeface="Montserrat Light" panose="00000400000000000000" pitchFamily="2" charset="-52"/>
              </a:rPr>
              <a:t>Vulnerabilities)</a:t>
            </a:r>
            <a:r>
              <a:rPr lang="uk-UA" sz="3400" b="1" dirty="0" smtClean="0">
                <a:latin typeface="Montserrat Light" panose="00000400000000000000" pitchFamily="2" charset="-52"/>
              </a:rPr>
              <a:t>;</a:t>
            </a:r>
            <a:endParaRPr lang="ru-RU" sz="3400" b="1" dirty="0">
              <a:latin typeface="Montserrat Light" panose="00000400000000000000" pitchFamily="2" charset="-52"/>
            </a:endParaRPr>
          </a:p>
          <a:p>
            <a:pPr lvl="0"/>
            <a:r>
              <a:rPr lang="uk-UA" sz="3400" b="1" dirty="0">
                <a:latin typeface="Montserrat Light" panose="00000400000000000000" pitchFamily="2" charset="-52"/>
              </a:rPr>
              <a:t>недостатнє </a:t>
            </a:r>
            <a:r>
              <a:rPr lang="uk-UA" sz="3400" b="1" dirty="0" err="1">
                <a:latin typeface="Montserrat Light" panose="00000400000000000000" pitchFamily="2" charset="-52"/>
              </a:rPr>
              <a:t>логування</a:t>
            </a:r>
            <a:r>
              <a:rPr lang="uk-UA" sz="3400" b="1" dirty="0">
                <a:latin typeface="Montserrat Light" panose="00000400000000000000" pitchFamily="2" charset="-52"/>
              </a:rPr>
              <a:t> та </a:t>
            </a:r>
            <a:r>
              <a:rPr lang="uk-UA" sz="3400" b="1" dirty="0" err="1">
                <a:latin typeface="Montserrat Light" panose="00000400000000000000" pitchFamily="2" charset="-52"/>
              </a:rPr>
              <a:t>моніторінг</a:t>
            </a:r>
            <a:r>
              <a:rPr lang="uk-UA" sz="3400" b="1" dirty="0">
                <a:latin typeface="Montserrat Light" panose="00000400000000000000" pitchFamily="2" charset="-52"/>
              </a:rPr>
              <a:t>.</a:t>
            </a:r>
            <a:endParaRPr lang="ru-RU" sz="3400" b="1" dirty="0">
              <a:latin typeface="Montserrat Light" panose="00000400000000000000" pitchFamily="2" charset="-52"/>
            </a:endParaRPr>
          </a:p>
          <a:p>
            <a:endParaRPr lang="ru-RU" dirty="0"/>
          </a:p>
        </p:txBody>
      </p:sp>
    </p:spTree>
    <p:extLst>
      <p:ext uri="{BB962C8B-B14F-4D97-AF65-F5344CB8AC3E}">
        <p14:creationId xmlns:p14="http://schemas.microsoft.com/office/powerpoint/2010/main" val="37384063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Прямоугольник 4"/>
          <p:cNvSpPr/>
          <p:nvPr/>
        </p:nvSpPr>
        <p:spPr>
          <a:xfrm>
            <a:off x="244756" y="2425184"/>
            <a:ext cx="2177199" cy="1107996"/>
          </a:xfrm>
          <a:prstGeom prst="rect">
            <a:avLst/>
          </a:prstGeom>
        </p:spPr>
        <p:txBody>
          <a:bodyPr wrap="none">
            <a:spAutoFit/>
          </a:bodyPr>
          <a:lstStyle/>
          <a:p>
            <a:r>
              <a:rPr lang="en-US" sz="6600" dirty="0">
                <a:latin typeface="Montserrat Medium" panose="00000600000000000000" pitchFamily="2" charset="-52"/>
              </a:rPr>
              <a:t>MD5</a:t>
            </a:r>
            <a:endParaRPr lang="ru-RU" sz="6600" dirty="0"/>
          </a:p>
        </p:txBody>
      </p:sp>
      <p:sp>
        <p:nvSpPr>
          <p:cNvPr id="6" name="TextBox 5"/>
          <p:cNvSpPr txBox="1"/>
          <p:nvPr/>
        </p:nvSpPr>
        <p:spPr>
          <a:xfrm>
            <a:off x="3495674" y="1533524"/>
            <a:ext cx="8039101" cy="3046988"/>
          </a:xfrm>
          <a:prstGeom prst="rect">
            <a:avLst/>
          </a:prstGeom>
          <a:noFill/>
        </p:spPr>
        <p:txBody>
          <a:bodyPr wrap="square" rtlCol="0">
            <a:spAutoFit/>
          </a:bodyPr>
          <a:lstStyle/>
          <a:p>
            <a:pPr algn="just"/>
            <a:r>
              <a:rPr lang="en-US" sz="3200" dirty="0" smtClean="0">
                <a:latin typeface="Montserrat Light" panose="00000400000000000000" pitchFamily="2" charset="-52"/>
              </a:rPr>
              <a:t>- </a:t>
            </a:r>
            <a:r>
              <a:rPr lang="uk-UA" sz="3200" dirty="0" err="1" smtClean="0">
                <a:latin typeface="Montserrat Light" panose="00000400000000000000" pitchFamily="2" charset="-52"/>
              </a:rPr>
              <a:t>Append</a:t>
            </a:r>
            <a:r>
              <a:rPr lang="uk-UA" sz="3200" dirty="0" smtClean="0">
                <a:latin typeface="Montserrat Light" panose="00000400000000000000" pitchFamily="2" charset="-52"/>
              </a:rPr>
              <a:t> </a:t>
            </a:r>
            <a:r>
              <a:rPr lang="uk-UA" sz="3200" dirty="0" err="1">
                <a:latin typeface="Montserrat Light" panose="00000400000000000000" pitchFamily="2" charset="-52"/>
              </a:rPr>
              <a:t>Padding</a:t>
            </a:r>
            <a:r>
              <a:rPr lang="uk-UA" sz="3200" dirty="0">
                <a:latin typeface="Montserrat Light" panose="00000400000000000000" pitchFamily="2" charset="-52"/>
              </a:rPr>
              <a:t> </a:t>
            </a:r>
            <a:r>
              <a:rPr lang="uk-UA" sz="3200" dirty="0" err="1">
                <a:latin typeface="Montserrat Light" panose="00000400000000000000" pitchFamily="2" charset="-52"/>
              </a:rPr>
              <a:t>Bits</a:t>
            </a:r>
            <a:endParaRPr lang="ru-RU" sz="3200" dirty="0">
              <a:latin typeface="Montserrat Light" panose="00000400000000000000" pitchFamily="2" charset="-52"/>
            </a:endParaRPr>
          </a:p>
          <a:p>
            <a:pPr algn="just"/>
            <a:r>
              <a:rPr lang="en-US" sz="3200" dirty="0" smtClean="0">
                <a:latin typeface="Montserrat Light" panose="00000400000000000000" pitchFamily="2" charset="-52"/>
              </a:rPr>
              <a:t>- </a:t>
            </a:r>
            <a:r>
              <a:rPr lang="uk-UA" sz="3200" dirty="0" err="1" smtClean="0">
                <a:latin typeface="Montserrat Light" panose="00000400000000000000" pitchFamily="2" charset="-52"/>
              </a:rPr>
              <a:t>Append</a:t>
            </a:r>
            <a:r>
              <a:rPr lang="uk-UA" sz="3200" dirty="0" smtClean="0">
                <a:latin typeface="Montserrat Light" panose="00000400000000000000" pitchFamily="2" charset="-52"/>
              </a:rPr>
              <a:t> </a:t>
            </a:r>
            <a:r>
              <a:rPr lang="uk-UA" sz="3200" dirty="0" err="1">
                <a:latin typeface="Montserrat Light" panose="00000400000000000000" pitchFamily="2" charset="-52"/>
              </a:rPr>
              <a:t>Length</a:t>
            </a:r>
            <a:endParaRPr lang="ru-RU" sz="3200" dirty="0">
              <a:latin typeface="Montserrat Light" panose="00000400000000000000" pitchFamily="2" charset="-52"/>
            </a:endParaRPr>
          </a:p>
          <a:p>
            <a:pPr algn="just"/>
            <a:r>
              <a:rPr lang="en-US" sz="3200" dirty="0" smtClean="0">
                <a:latin typeface="Montserrat Light" panose="00000400000000000000" pitchFamily="2" charset="-52"/>
              </a:rPr>
              <a:t>- </a:t>
            </a:r>
            <a:r>
              <a:rPr lang="uk-UA" sz="3200" dirty="0" err="1" smtClean="0">
                <a:latin typeface="Montserrat Light" panose="00000400000000000000" pitchFamily="2" charset="-52"/>
              </a:rPr>
              <a:t>Initialize</a:t>
            </a:r>
            <a:r>
              <a:rPr lang="uk-UA" sz="3200" dirty="0" smtClean="0">
                <a:latin typeface="Montserrat Light" panose="00000400000000000000" pitchFamily="2" charset="-52"/>
              </a:rPr>
              <a:t> </a:t>
            </a:r>
            <a:r>
              <a:rPr lang="uk-UA" sz="3200" dirty="0">
                <a:latin typeface="Montserrat Light" panose="00000400000000000000" pitchFamily="2" charset="-52"/>
              </a:rPr>
              <a:t>MD </a:t>
            </a:r>
            <a:r>
              <a:rPr lang="uk-UA" sz="3200" dirty="0" err="1">
                <a:latin typeface="Montserrat Light" panose="00000400000000000000" pitchFamily="2" charset="-52"/>
              </a:rPr>
              <a:t>Buffer</a:t>
            </a:r>
            <a:endParaRPr lang="ru-RU" sz="3200" dirty="0">
              <a:latin typeface="Montserrat Light" panose="00000400000000000000" pitchFamily="2" charset="-52"/>
            </a:endParaRPr>
          </a:p>
          <a:p>
            <a:pPr algn="just"/>
            <a:r>
              <a:rPr lang="en-US" sz="3200" dirty="0" smtClean="0">
                <a:latin typeface="Montserrat Light" panose="00000400000000000000" pitchFamily="2" charset="-52"/>
              </a:rPr>
              <a:t>- </a:t>
            </a:r>
            <a:r>
              <a:rPr lang="uk-UA" sz="3200" dirty="0" err="1" smtClean="0">
                <a:latin typeface="Montserrat Light" panose="00000400000000000000" pitchFamily="2" charset="-52"/>
              </a:rPr>
              <a:t>Process</a:t>
            </a:r>
            <a:r>
              <a:rPr lang="uk-UA" sz="3200" dirty="0" smtClean="0">
                <a:latin typeface="Montserrat Light" panose="00000400000000000000" pitchFamily="2" charset="-52"/>
              </a:rPr>
              <a:t> </a:t>
            </a:r>
            <a:r>
              <a:rPr lang="uk-UA" sz="3200" dirty="0" err="1">
                <a:latin typeface="Montserrat Light" panose="00000400000000000000" pitchFamily="2" charset="-52"/>
              </a:rPr>
              <a:t>Message</a:t>
            </a:r>
            <a:r>
              <a:rPr lang="uk-UA" sz="3200" dirty="0">
                <a:latin typeface="Montserrat Light" panose="00000400000000000000" pitchFamily="2" charset="-52"/>
              </a:rPr>
              <a:t> </a:t>
            </a:r>
            <a:r>
              <a:rPr lang="uk-UA" sz="3200" dirty="0" err="1">
                <a:latin typeface="Montserrat Light" panose="00000400000000000000" pitchFamily="2" charset="-52"/>
              </a:rPr>
              <a:t>in</a:t>
            </a:r>
            <a:r>
              <a:rPr lang="uk-UA" sz="3200" dirty="0">
                <a:latin typeface="Montserrat Light" panose="00000400000000000000" pitchFamily="2" charset="-52"/>
              </a:rPr>
              <a:t> 16-Word </a:t>
            </a:r>
            <a:r>
              <a:rPr lang="uk-UA" sz="3200" dirty="0" err="1">
                <a:latin typeface="Montserrat Light" panose="00000400000000000000" pitchFamily="2" charset="-52"/>
              </a:rPr>
              <a:t>Blocks</a:t>
            </a:r>
            <a:endParaRPr lang="ru-RU" sz="3200" dirty="0">
              <a:latin typeface="Montserrat Light" panose="00000400000000000000" pitchFamily="2" charset="-52"/>
            </a:endParaRPr>
          </a:p>
          <a:p>
            <a:pPr lvl="0" algn="just"/>
            <a:r>
              <a:rPr lang="en-US" sz="3200" dirty="0" smtClean="0">
                <a:latin typeface="Montserrat Light" panose="00000400000000000000" pitchFamily="2" charset="-52"/>
              </a:rPr>
              <a:t>- </a:t>
            </a:r>
            <a:r>
              <a:rPr lang="uk-UA" sz="3200" dirty="0" err="1" smtClean="0">
                <a:latin typeface="Montserrat Light" panose="00000400000000000000" pitchFamily="2" charset="-52"/>
              </a:rPr>
              <a:t>Output</a:t>
            </a:r>
            <a:endParaRPr lang="ru-RU" sz="3200" dirty="0">
              <a:latin typeface="Montserrat Light" panose="00000400000000000000" pitchFamily="2" charset="-52"/>
            </a:endParaRPr>
          </a:p>
          <a:p>
            <a:endParaRPr lang="ru-RU" sz="3200" dirty="0"/>
          </a:p>
        </p:txBody>
      </p:sp>
    </p:spTree>
    <p:extLst>
      <p:ext uri="{BB962C8B-B14F-4D97-AF65-F5344CB8AC3E}">
        <p14:creationId xmlns:p14="http://schemas.microsoft.com/office/powerpoint/2010/main" val="69769374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236663" y="204180"/>
            <a:ext cx="9905998" cy="983269"/>
          </a:xfrm>
        </p:spPr>
        <p:txBody>
          <a:bodyPr/>
          <a:lstStyle/>
          <a:p>
            <a:r>
              <a:rPr lang="uk-UA" dirty="0" smtClean="0">
                <a:latin typeface="Montserrat Medium" panose="00000600000000000000" pitchFamily="2" charset="-52"/>
              </a:rPr>
              <a:t>Порівняння </a:t>
            </a:r>
            <a:r>
              <a:rPr lang="en-US" dirty="0" smtClean="0">
                <a:latin typeface="Montserrat Medium" panose="00000600000000000000" pitchFamily="2" charset="-52"/>
              </a:rPr>
              <a:t>SHA1 </a:t>
            </a:r>
            <a:r>
              <a:rPr lang="uk-UA" dirty="0" smtClean="0">
                <a:latin typeface="Montserrat Medium" panose="00000600000000000000" pitchFamily="2" charset="-52"/>
              </a:rPr>
              <a:t>з</a:t>
            </a:r>
            <a:r>
              <a:rPr lang="en-US" dirty="0" smtClean="0">
                <a:latin typeface="Montserrat Medium" panose="00000600000000000000" pitchFamily="2" charset="-52"/>
              </a:rPr>
              <a:t> MD5</a:t>
            </a:r>
            <a:endParaRPr lang="ru-RU" dirty="0">
              <a:latin typeface="Montserrat Medium" panose="00000600000000000000" pitchFamily="2" charset="-52"/>
            </a:endParaRPr>
          </a:p>
        </p:txBody>
      </p:sp>
      <p:sp>
        <p:nvSpPr>
          <p:cNvPr id="3" name="Объект 2"/>
          <p:cNvSpPr>
            <a:spLocks noGrp="1"/>
          </p:cNvSpPr>
          <p:nvPr>
            <p:ph idx="1"/>
          </p:nvPr>
        </p:nvSpPr>
        <p:spPr>
          <a:xfrm>
            <a:off x="873124" y="1325562"/>
            <a:ext cx="5221288" cy="3513138"/>
          </a:xfrm>
        </p:spPr>
        <p:txBody>
          <a:bodyPr>
            <a:normAutofit fontScale="77500" lnSpcReduction="20000"/>
          </a:bodyPr>
          <a:lstStyle/>
          <a:p>
            <a:pPr marL="0" indent="0">
              <a:buNone/>
            </a:pPr>
            <a:r>
              <a:rPr lang="uk-UA" b="1" dirty="0">
                <a:latin typeface="Montserrat Light" panose="00000400000000000000" pitchFamily="2" charset="-52"/>
              </a:rPr>
              <a:t>Схожість:</a:t>
            </a:r>
            <a:endParaRPr lang="ru-RU" b="1" dirty="0">
              <a:latin typeface="Montserrat Light" panose="00000400000000000000" pitchFamily="2" charset="-52"/>
            </a:endParaRPr>
          </a:p>
          <a:p>
            <a:pPr lvl="0"/>
            <a:r>
              <a:rPr lang="uk-UA" b="1" dirty="0">
                <a:latin typeface="Montserrat Light" panose="00000400000000000000" pitchFamily="2" charset="-52"/>
              </a:rPr>
              <a:t>чотири етапи;</a:t>
            </a:r>
            <a:endParaRPr lang="ru-RU" b="1" dirty="0">
              <a:latin typeface="Montserrat Light" panose="00000400000000000000" pitchFamily="2" charset="-52"/>
            </a:endParaRPr>
          </a:p>
          <a:p>
            <a:pPr lvl="0"/>
            <a:r>
              <a:rPr lang="uk-UA" b="1" dirty="0">
                <a:latin typeface="Montserrat Light" panose="00000400000000000000" pitchFamily="2" charset="-52"/>
              </a:rPr>
              <a:t>кожна дія додається до раніше отриманого результату;</a:t>
            </a:r>
            <a:endParaRPr lang="ru-RU" b="1" dirty="0">
              <a:latin typeface="Montserrat Light" panose="00000400000000000000" pitchFamily="2" charset="-52"/>
            </a:endParaRPr>
          </a:p>
          <a:p>
            <a:pPr lvl="0"/>
            <a:r>
              <a:rPr lang="uk-UA" b="1" dirty="0">
                <a:latin typeface="Montserrat Light" panose="00000400000000000000" pitchFamily="2" charset="-52"/>
              </a:rPr>
              <a:t>розмір блоку обробки становить 512 біт;</a:t>
            </a:r>
            <a:endParaRPr lang="ru-RU" b="1" dirty="0">
              <a:latin typeface="Montserrat Light" panose="00000400000000000000" pitchFamily="2" charset="-52"/>
            </a:endParaRPr>
          </a:p>
          <a:p>
            <a:pPr lvl="0"/>
            <a:r>
              <a:rPr lang="uk-UA" b="1" dirty="0">
                <a:latin typeface="Montserrat Light" panose="00000400000000000000" pitchFamily="2" charset="-52"/>
              </a:rPr>
              <a:t>обидва алгоритми виконують складання по модулю 2</a:t>
            </a:r>
            <a:r>
              <a:rPr lang="uk-UA" b="1" baseline="30000" dirty="0">
                <a:latin typeface="Montserrat Light" panose="00000400000000000000" pitchFamily="2" charset="-52"/>
              </a:rPr>
              <a:t>32</a:t>
            </a:r>
            <a:r>
              <a:rPr lang="uk-UA" b="1" dirty="0">
                <a:latin typeface="Montserrat Light" panose="00000400000000000000" pitchFamily="2" charset="-52"/>
              </a:rPr>
              <a:t>, вони розраховані на 32-х бітну архітектуру.</a:t>
            </a:r>
            <a:endParaRPr lang="ru-RU" b="1" dirty="0">
              <a:latin typeface="Montserrat Light" panose="00000400000000000000" pitchFamily="2" charset="-52"/>
            </a:endParaRPr>
          </a:p>
          <a:p>
            <a:endParaRPr lang="ru-RU" b="1" dirty="0">
              <a:latin typeface="Montserrat Light" panose="00000400000000000000" pitchFamily="2" charset="-52"/>
            </a:endParaRPr>
          </a:p>
        </p:txBody>
      </p:sp>
      <p:sp>
        <p:nvSpPr>
          <p:cNvPr id="4" name="TextBox 3"/>
          <p:cNvSpPr txBox="1"/>
          <p:nvPr/>
        </p:nvSpPr>
        <p:spPr>
          <a:xfrm>
            <a:off x="6094412" y="1325562"/>
            <a:ext cx="5697538" cy="4755148"/>
          </a:xfrm>
          <a:prstGeom prst="rect">
            <a:avLst/>
          </a:prstGeom>
          <a:noFill/>
        </p:spPr>
        <p:txBody>
          <a:bodyPr wrap="square" rtlCol="0">
            <a:spAutoFit/>
          </a:bodyPr>
          <a:lstStyle/>
          <a:p>
            <a:r>
              <a:rPr lang="uk-UA" sz="1900" b="1" dirty="0">
                <a:latin typeface="Montserrat Light" panose="00000400000000000000" pitchFamily="2" charset="-52"/>
              </a:rPr>
              <a:t>Відмінності:</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у SHA-1 на четвертому етапі використовується та ж функція f, що і на другому етапі;</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в </a:t>
            </a:r>
            <a:r>
              <a:rPr lang="en-US" sz="1900" b="1" dirty="0" smtClean="0">
                <a:latin typeface="Montserrat Light" panose="00000400000000000000" pitchFamily="2" charset="-52"/>
              </a:rPr>
              <a:t> MD5 </a:t>
            </a:r>
            <a:r>
              <a:rPr lang="uk-UA" sz="1900" b="1" dirty="0">
                <a:latin typeface="Montserrat Light" panose="00000400000000000000" pitchFamily="2" charset="-52"/>
              </a:rPr>
              <a:t> у кожній дії використовується унікальна адитивна константа. У SHA-1 константи використовуються повторно для кожної із чотирьох груп;</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у SHA-1 додана п'ята змінна;</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SHA-1 використовує циклічний код виправлення помилок;</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в </a:t>
            </a:r>
            <a:r>
              <a:rPr lang="en-US" sz="1900" b="1" dirty="0" smtClean="0">
                <a:latin typeface="Montserrat Light" panose="00000400000000000000" pitchFamily="2" charset="-52"/>
              </a:rPr>
              <a:t>MD5</a:t>
            </a:r>
            <a:r>
              <a:rPr lang="uk-UA" sz="1900" b="1" dirty="0">
                <a:latin typeface="Montserrat Light" panose="00000400000000000000" pitchFamily="2" charset="-52"/>
              </a:rPr>
              <a:t> чотири різних елементарних логічних функції, в SHA-1 – три;</a:t>
            </a:r>
            <a:endParaRPr lang="ru-RU" sz="1900" b="1" dirty="0">
              <a:latin typeface="Montserrat Light" panose="00000400000000000000" pitchFamily="2" charset="-52"/>
            </a:endParaRPr>
          </a:p>
          <a:p>
            <a:pPr marL="285750" lvl="0" indent="-285750">
              <a:buFont typeface="Arial" panose="020B0604020202020204" pitchFamily="34" charset="0"/>
              <a:buChar char="•"/>
            </a:pPr>
            <a:r>
              <a:rPr lang="uk-UA" sz="1900" b="1" dirty="0">
                <a:latin typeface="Montserrat Light" panose="00000400000000000000" pitchFamily="2" charset="-52"/>
              </a:rPr>
              <a:t>в </a:t>
            </a:r>
            <a:r>
              <a:rPr lang="en-US" sz="1900" b="1" dirty="0" smtClean="0">
                <a:latin typeface="Montserrat Light" panose="00000400000000000000" pitchFamily="2" charset="-52"/>
              </a:rPr>
              <a:t> MD5 </a:t>
            </a:r>
            <a:r>
              <a:rPr lang="uk-UA" sz="1900" b="1" dirty="0">
                <a:latin typeface="Montserrat Light" panose="00000400000000000000" pitchFamily="2" charset="-52"/>
              </a:rPr>
              <a:t> довжина дайджесту становить 128 біт, в SHA-1 - 160 біт;</a:t>
            </a:r>
            <a:endParaRPr lang="ru-RU" sz="1900" b="1" dirty="0">
              <a:latin typeface="Montserrat Light" panose="00000400000000000000" pitchFamily="2" charset="-52"/>
            </a:endParaRPr>
          </a:p>
          <a:p>
            <a:endParaRPr lang="ru-RU" b="1" dirty="0">
              <a:latin typeface="Montserrat Light" panose="00000400000000000000" pitchFamily="2" charset="-52"/>
            </a:endParaRPr>
          </a:p>
        </p:txBody>
      </p:sp>
    </p:spTree>
    <p:extLst>
      <p:ext uri="{BB962C8B-B14F-4D97-AF65-F5344CB8AC3E}">
        <p14:creationId xmlns:p14="http://schemas.microsoft.com/office/powerpoint/2010/main" val="2584471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141413" y="618518"/>
            <a:ext cx="5102633" cy="2098556"/>
          </a:xfrm>
        </p:spPr>
        <p:txBody>
          <a:bodyPr>
            <a:normAutofit/>
          </a:bodyPr>
          <a:lstStyle/>
          <a:p>
            <a:pPr algn="ctr"/>
            <a:r>
              <a:rPr lang="uk-UA" sz="6000" dirty="0">
                <a:latin typeface="Montserrat Medium" panose="00000600000000000000" pitchFamily="2" charset="-52"/>
              </a:rPr>
              <a:t>Scrypt</a:t>
            </a:r>
            <a:endParaRPr lang="ru-RU" sz="6000" dirty="0">
              <a:latin typeface="Montserrat Medium" panose="00000600000000000000" pitchFamily="2" charset="-52"/>
            </a:endParaRPr>
          </a:p>
        </p:txBody>
      </p:sp>
      <p:sp>
        <p:nvSpPr>
          <p:cNvPr id="4" name="TextBox 3"/>
          <p:cNvSpPr txBox="1"/>
          <p:nvPr/>
        </p:nvSpPr>
        <p:spPr>
          <a:xfrm>
            <a:off x="6662058" y="2403565"/>
            <a:ext cx="2673531" cy="2031325"/>
          </a:xfrm>
          <a:prstGeom prst="rect">
            <a:avLst/>
          </a:prstGeom>
          <a:noFill/>
        </p:spPr>
        <p:txBody>
          <a:bodyPr wrap="square" rtlCol="0">
            <a:spAutoFit/>
          </a:bodyPr>
          <a:lstStyle/>
          <a:p>
            <a:pPr algn="just"/>
            <a:r>
              <a:rPr lang="uk-UA" dirty="0">
                <a:latin typeface="Montserrat Light" panose="00000400000000000000" pitchFamily="2" charset="-52"/>
              </a:rPr>
              <a:t>MD5: 16000 M/s</a:t>
            </a:r>
            <a:endParaRPr lang="ru-RU" dirty="0">
              <a:latin typeface="Montserrat Light" panose="00000400000000000000" pitchFamily="2" charset="-52"/>
            </a:endParaRPr>
          </a:p>
          <a:p>
            <a:pPr algn="just"/>
            <a:r>
              <a:rPr lang="uk-UA" dirty="0">
                <a:latin typeface="Montserrat Light" panose="00000400000000000000" pitchFamily="2" charset="-52"/>
              </a:rPr>
              <a:t>SHA-1: 5900 M/s</a:t>
            </a:r>
            <a:endParaRPr lang="ru-RU" dirty="0">
              <a:latin typeface="Montserrat Light" panose="00000400000000000000" pitchFamily="2" charset="-52"/>
            </a:endParaRPr>
          </a:p>
          <a:p>
            <a:pPr algn="just"/>
            <a:r>
              <a:rPr lang="uk-UA" dirty="0">
                <a:latin typeface="Montserrat Light" panose="00000400000000000000" pitchFamily="2" charset="-52"/>
              </a:rPr>
              <a:t>SHA256: 2050 M/s</a:t>
            </a:r>
            <a:endParaRPr lang="ru-RU" dirty="0">
              <a:latin typeface="Montserrat Light" panose="00000400000000000000" pitchFamily="2" charset="-52"/>
            </a:endParaRPr>
          </a:p>
          <a:p>
            <a:pPr algn="just"/>
            <a:r>
              <a:rPr lang="uk-UA" dirty="0">
                <a:latin typeface="Montserrat Light" panose="00000400000000000000" pitchFamily="2" charset="-52"/>
              </a:rPr>
              <a:t>SHA512: 220 M/s</a:t>
            </a:r>
            <a:endParaRPr lang="ru-RU" dirty="0">
              <a:latin typeface="Montserrat Light" panose="00000400000000000000" pitchFamily="2" charset="-52"/>
            </a:endParaRPr>
          </a:p>
          <a:p>
            <a:pPr algn="just"/>
            <a:r>
              <a:rPr lang="uk-UA" dirty="0">
                <a:latin typeface="Montserrat Light" panose="00000400000000000000" pitchFamily="2" charset="-52"/>
              </a:rPr>
              <a:t>NTLM: 28400 M/s</a:t>
            </a:r>
            <a:endParaRPr lang="ru-RU" dirty="0">
              <a:latin typeface="Montserrat Light" panose="00000400000000000000" pitchFamily="2" charset="-52"/>
            </a:endParaRPr>
          </a:p>
          <a:p>
            <a:pPr algn="just"/>
            <a:r>
              <a:rPr lang="en-US" dirty="0" smtClean="0">
                <a:latin typeface="Montserrat Light" panose="00000400000000000000" pitchFamily="2" charset="-52"/>
              </a:rPr>
              <a:t>S</a:t>
            </a:r>
            <a:r>
              <a:rPr lang="uk-UA" dirty="0" err="1" smtClean="0">
                <a:latin typeface="Montserrat Light" panose="00000400000000000000" pitchFamily="2" charset="-52"/>
              </a:rPr>
              <a:t>crypt</a:t>
            </a:r>
            <a:r>
              <a:rPr lang="uk-UA" dirty="0" smtClean="0">
                <a:latin typeface="Montserrat Light" panose="00000400000000000000" pitchFamily="2" charset="-52"/>
              </a:rPr>
              <a:t>: </a:t>
            </a:r>
            <a:r>
              <a:rPr lang="uk-UA" dirty="0">
                <a:latin typeface="Montserrat Light" panose="00000400000000000000" pitchFamily="2" charset="-52"/>
              </a:rPr>
              <a:t>8,5 k/s</a:t>
            </a:r>
            <a:endParaRPr lang="ru-RU" dirty="0">
              <a:latin typeface="Montserrat Light" panose="00000400000000000000" pitchFamily="2" charset="-52"/>
            </a:endParaRPr>
          </a:p>
          <a:p>
            <a:endParaRPr lang="ru-RU" dirty="0"/>
          </a:p>
        </p:txBody>
      </p:sp>
    </p:spTree>
    <p:extLst>
      <p:ext uri="{BB962C8B-B14F-4D97-AF65-F5344CB8AC3E}">
        <p14:creationId xmlns:p14="http://schemas.microsoft.com/office/powerpoint/2010/main" val="21065870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p:cNvSpPr>
            <a:spLocks noGrp="1"/>
          </p:cNvSpPr>
          <p:nvPr>
            <p:ph type="title"/>
          </p:nvPr>
        </p:nvSpPr>
        <p:spPr>
          <a:xfrm>
            <a:off x="1141412" y="618518"/>
            <a:ext cx="9413377" cy="1478570"/>
          </a:xfrm>
        </p:spPr>
        <p:txBody>
          <a:bodyPr>
            <a:normAutofit/>
          </a:bodyPr>
          <a:lstStyle/>
          <a:p>
            <a:r>
              <a:rPr lang="uk-UA" sz="3200" dirty="0" smtClean="0">
                <a:latin typeface="Montserrat Medium" panose="00000600000000000000" pitchFamily="2" charset="-52"/>
              </a:rPr>
              <a:t>Обрані технології для проектування</a:t>
            </a:r>
            <a:endParaRPr lang="en-US" sz="3200" dirty="0">
              <a:latin typeface="Montserrat Medium" panose="00000600000000000000" pitchFamily="2" charset="-52"/>
            </a:endParaRPr>
          </a:p>
        </p:txBody>
      </p:sp>
      <p:sp>
        <p:nvSpPr>
          <p:cNvPr id="7" name="AutoShape 6" descr="SPBDEV Blog - Авторизация на основе установленных правил в ASP.NET Core -  глубокое погружение"/>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ru-RU"/>
          </a:p>
        </p:txBody>
      </p:sp>
      <p:pic>
        <p:nvPicPr>
          <p:cNvPr id="1032" name="Picture 8" descr="http://www.spbdev.biz/blog/Media/Default/Users/SpbDevBlogger/aspnetcore-logo-591x360.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1412" y="1819775"/>
            <a:ext cx="3017097" cy="183782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Porting to Entity Framework Core - CodeOpinio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41225" y="1819775"/>
            <a:ext cx="2613750" cy="2613751"/>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How to Connect PHP to MySQL Database | Zen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59185" y="1819775"/>
            <a:ext cx="2995604" cy="1837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2312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141413" y="243840"/>
            <a:ext cx="9905998" cy="923109"/>
          </a:xfrm>
        </p:spPr>
        <p:txBody>
          <a:bodyPr/>
          <a:lstStyle/>
          <a:p>
            <a:pPr algn="ctr"/>
            <a:r>
              <a:rPr lang="uk-UA" dirty="0" smtClean="0">
                <a:latin typeface="Montserrat Medium" panose="00000600000000000000" pitchFamily="2" charset="-52"/>
              </a:rPr>
              <a:t>Головна сторінка веб-сервісу</a:t>
            </a:r>
            <a:endParaRPr lang="en-US" dirty="0">
              <a:latin typeface="Montserrat Medium" panose="00000600000000000000" pitchFamily="2" charset="-52"/>
            </a:endParaRPr>
          </a:p>
        </p:txBody>
      </p:sp>
      <p:pic>
        <p:nvPicPr>
          <p:cNvPr id="5" name="Picture 3"/>
          <p:cNvPicPr>
            <a:picLocks noChangeAspect="1"/>
          </p:cNvPicPr>
          <p:nvPr/>
        </p:nvPicPr>
        <p:blipFill>
          <a:blip r:embed="rId2"/>
          <a:stretch>
            <a:fillRect/>
          </a:stretch>
        </p:blipFill>
        <p:spPr>
          <a:xfrm>
            <a:off x="1432218" y="1166949"/>
            <a:ext cx="9324387" cy="4993586"/>
          </a:xfrm>
          <a:prstGeom prst="rect">
            <a:avLst/>
          </a:prstGeom>
        </p:spPr>
      </p:pic>
    </p:spTree>
    <p:extLst>
      <p:ext uri="{BB962C8B-B14F-4D97-AF65-F5344CB8AC3E}">
        <p14:creationId xmlns:p14="http://schemas.microsoft.com/office/powerpoint/2010/main" val="10081568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785846" y="296301"/>
            <a:ext cx="8768943" cy="818396"/>
          </a:xfrm>
        </p:spPr>
        <p:txBody>
          <a:bodyPr/>
          <a:lstStyle/>
          <a:p>
            <a:pPr algn="ctr"/>
            <a:r>
              <a:rPr lang="uk-UA" dirty="0" smtClean="0">
                <a:latin typeface="Montserrat Medium" panose="00000600000000000000" pitchFamily="2" charset="-52"/>
              </a:rPr>
              <a:t>Форми входу та реєстрації</a:t>
            </a:r>
            <a:endParaRPr lang="en-US" dirty="0">
              <a:latin typeface="Montserrat Medium" panose="00000600000000000000" pitchFamily="2" charset="-52"/>
            </a:endParaRPr>
          </a:p>
        </p:txBody>
      </p:sp>
      <p:pic>
        <p:nvPicPr>
          <p:cNvPr id="5" name="Рисунок 10"/>
          <p:cNvPicPr/>
          <p:nvPr/>
        </p:nvPicPr>
        <p:blipFill rotWithShape="1">
          <a:blip r:embed="rId2"/>
          <a:srcRect l="20295" t="7894" r="19591" b="16952"/>
          <a:stretch/>
        </p:blipFill>
        <p:spPr bwMode="auto">
          <a:xfrm>
            <a:off x="1785847" y="1999371"/>
            <a:ext cx="3863340" cy="3411855"/>
          </a:xfrm>
          <a:prstGeom prst="rect">
            <a:avLst/>
          </a:prstGeom>
          <a:ln>
            <a:noFill/>
          </a:ln>
          <a:extLst>
            <a:ext uri="{53640926-AAD7-44D8-BBD7-CCE9431645EC}">
              <a14:shadowObscured xmlns:a14="http://schemas.microsoft.com/office/drawing/2010/main"/>
            </a:ext>
          </a:extLst>
        </p:spPr>
      </p:pic>
      <p:pic>
        <p:nvPicPr>
          <p:cNvPr id="6" name="Рисунок 17"/>
          <p:cNvPicPr/>
          <p:nvPr/>
        </p:nvPicPr>
        <p:blipFill rotWithShape="1">
          <a:blip r:embed="rId3"/>
          <a:srcRect l="31672" t="25950" r="33317" b="5461"/>
          <a:stretch/>
        </p:blipFill>
        <p:spPr bwMode="auto">
          <a:xfrm>
            <a:off x="6697683" y="1634043"/>
            <a:ext cx="3857106" cy="414251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32357526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Контур">
  <a:themeElements>
    <a:clrScheme name="Контур">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Контур">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Контур">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TM04033919[[fn=Контур]]</Template>
  <TotalTime>46</TotalTime>
  <Words>383</Words>
  <Application>Microsoft Office PowerPoint</Application>
  <PresentationFormat>Широкоэкранный</PresentationFormat>
  <Paragraphs>58</Paragraphs>
  <Slides>14</Slides>
  <Notes>0</Notes>
  <HiddenSlides>0</HiddenSlides>
  <MMClips>0</MMClips>
  <ScaleCrop>false</ScaleCrop>
  <HeadingPairs>
    <vt:vector size="6" baseType="variant">
      <vt:variant>
        <vt:lpstr>Использованные шрифты</vt:lpstr>
      </vt:variant>
      <vt:variant>
        <vt:i4>5</vt:i4>
      </vt:variant>
      <vt:variant>
        <vt:lpstr>Тема</vt:lpstr>
      </vt:variant>
      <vt:variant>
        <vt:i4>1</vt:i4>
      </vt:variant>
      <vt:variant>
        <vt:lpstr>Заголовки слайдов</vt:lpstr>
      </vt:variant>
      <vt:variant>
        <vt:i4>14</vt:i4>
      </vt:variant>
    </vt:vector>
  </HeadingPairs>
  <TitlesOfParts>
    <vt:vector size="20" baseType="lpstr">
      <vt:lpstr>Arial</vt:lpstr>
      <vt:lpstr>Montserrat Light</vt:lpstr>
      <vt:lpstr>Montserrat Medium</vt:lpstr>
      <vt:lpstr>Trebuchet MS</vt:lpstr>
      <vt:lpstr>Tw Cen MT</vt:lpstr>
      <vt:lpstr>Контур</vt:lpstr>
      <vt:lpstr>Дослідження методів захисту веб-сервісу для хмарного зберігання та обміну файлів</vt:lpstr>
      <vt:lpstr>Постановка задачі</vt:lpstr>
      <vt:lpstr>список найбільш частих 10 загроз веб-застосунків</vt:lpstr>
      <vt:lpstr>Презентация PowerPoint</vt:lpstr>
      <vt:lpstr>Порівняння SHA1 з MD5</vt:lpstr>
      <vt:lpstr>Scrypt</vt:lpstr>
      <vt:lpstr>Обрані технології для проектування</vt:lpstr>
      <vt:lpstr>Головна сторінка веб-сервісу</vt:lpstr>
      <vt:lpstr>Форми входу та реєстрації</vt:lpstr>
      <vt:lpstr>Сторінка перегляду власних файлів</vt:lpstr>
      <vt:lpstr>Сторінка завантаження файлу</vt:lpstr>
      <vt:lpstr>Сторінка пошуку файлу</vt:lpstr>
      <vt:lpstr>Висновок</vt:lpstr>
      <vt:lpstr>Дякую за увагу</vt:lpstr>
    </vt:vector>
  </TitlesOfParts>
  <Company>UA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Дослідження методів захисту веб-сервісу для хмарного зберігання та обміну файлів</dc:title>
  <dc:creator>Martseniuk Bogdan</dc:creator>
  <cp:lastModifiedBy>Martseniuk Bogdan</cp:lastModifiedBy>
  <cp:revision>6</cp:revision>
  <dcterms:created xsi:type="dcterms:W3CDTF">2020-12-02T23:31:03Z</dcterms:created>
  <dcterms:modified xsi:type="dcterms:W3CDTF">2020-12-03T00:18:04Z</dcterms:modified>
</cp:coreProperties>
</file>

<file path=docProps/thumbnail.jpeg>
</file>